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110"/>
  </p:normalViewPr>
  <p:slideViewPr>
    <p:cSldViewPr>
      <p:cViewPr varScale="1">
        <p:scale>
          <a:sx n="120" d="100"/>
          <a:sy n="120" d="100"/>
        </p:scale>
        <p:origin x="86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0243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4040188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067694"/>
            <a:ext cx="4040188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419622"/>
            <a:ext cx="4041775" cy="64807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067694"/>
            <a:ext cx="4041775" cy="23762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50405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9F4-62EA-4B0A-9731-F9D476818675}" type="datetimeFigureOut">
              <a:rPr lang="pl-PL" smtClean="0"/>
              <a:pPr/>
              <a:t>13.10.2019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699541"/>
            <a:ext cx="3008313" cy="504057"/>
          </a:xfrm>
        </p:spPr>
        <p:txBody>
          <a:bodyPr anchor="b"/>
          <a:lstStyle>
            <a:lvl1pPr algn="l">
              <a:defRPr sz="20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699543"/>
            <a:ext cx="5111750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203599"/>
            <a:ext cx="3008313" cy="3240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07854"/>
            <a:ext cx="5486400" cy="360040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99541"/>
            <a:ext cx="5486400" cy="26642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3867895"/>
            <a:ext cx="5486400" cy="576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19F4-62EA-4B0A-9731-F9D476818675}" type="datetimeFigureOut">
              <a:rPr lang="pl-PL" smtClean="0"/>
              <a:pPr/>
              <a:t>13.10.2019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931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A92037"/>
                </a:solidFill>
                <a:latin typeface="+mj-lt"/>
              </a:rPr>
              <a:t>WADY WRODZONE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386789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 n. med.  Marek Marciniak, Dr n. med. Błażej Pruszczyński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CE9BF-7011-AB42-A6D6-B9AA2F26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wskazania do hospitalizacji lub opieki specjalistycznej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A2D91-1707-7D40-92F4-5FC0097C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wskazań do hospitalizacji</a:t>
            </a:r>
          </a:p>
          <a:p>
            <a:r>
              <a:rPr lang="pl-PL" dirty="0"/>
              <a:t>Konieczna opieka w poradni ortopedycznej lub preluksacyjnej</a:t>
            </a:r>
          </a:p>
        </p:txBody>
      </p:sp>
    </p:spTree>
    <p:extLst>
      <p:ext uri="{BB962C8B-B14F-4D97-AF65-F5344CB8AC3E}">
        <p14:creationId xmlns:p14="http://schemas.microsoft.com/office/powerpoint/2010/main" val="403497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9130EB-7C54-C44B-B932-2FB842EB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specjalistyczne badania i metody terapeutyczne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1C36C7-8802-0C4E-BB80-4B98688A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Orteza</a:t>
            </a:r>
            <a:r>
              <a:rPr lang="pl-PL" dirty="0"/>
              <a:t> odwodząca</a:t>
            </a:r>
          </a:p>
          <a:p>
            <a:r>
              <a:rPr lang="pl-PL" dirty="0"/>
              <a:t>USG stawów biodrowych – techniki statyczne i dynamiczne</a:t>
            </a:r>
          </a:p>
        </p:txBody>
      </p:sp>
    </p:spTree>
    <p:extLst>
      <p:ext uri="{BB962C8B-B14F-4D97-AF65-F5344CB8AC3E}">
        <p14:creationId xmlns:p14="http://schemas.microsoft.com/office/powerpoint/2010/main" val="352780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FDC6D-EC0A-E44E-9822-9170C840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analiza możliwości i przyczyn popełnienia błędu oraz zasady jego minimalizacji.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A2470C-80C6-8944-9519-0A5F0F2F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Nieprawidłowa technika badania klinicznego</a:t>
            </a:r>
          </a:p>
          <a:p>
            <a:r>
              <a:rPr lang="pl-PL" dirty="0"/>
              <a:t>Nieprawidłowe wykonanie badanie USG</a:t>
            </a:r>
          </a:p>
          <a:p>
            <a:r>
              <a:rPr lang="pl-PL" dirty="0"/>
              <a:t>Nieprawidłowe leczenie – technika zakładania </a:t>
            </a:r>
            <a:r>
              <a:rPr lang="pl-PL" dirty="0" err="1"/>
              <a:t>ortezy</a:t>
            </a:r>
            <a:r>
              <a:rPr lang="pl-PL" dirty="0"/>
              <a:t> lub sama </a:t>
            </a:r>
            <a:r>
              <a:rPr lang="pl-PL" dirty="0" err="1"/>
              <a:t>orteza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50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0E0A0-F39D-F44D-AD6C-E3FD2B15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pl-PL" dirty="0"/>
              <a:t>podsumowanie zawierające algorytm postępowania w przypadku obecności danych objawów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997A7-1539-B04E-A81E-F161C827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kliniczne</a:t>
            </a:r>
          </a:p>
          <a:p>
            <a:r>
              <a:rPr lang="pl-PL" dirty="0"/>
              <a:t>Badanie USG</a:t>
            </a:r>
          </a:p>
          <a:p>
            <a:r>
              <a:rPr lang="pl-PL" dirty="0"/>
              <a:t>Ew. badanie RTG</a:t>
            </a:r>
          </a:p>
          <a:p>
            <a:r>
              <a:rPr lang="pl-PL" dirty="0"/>
              <a:t>Wdrożenie odp. leczenia</a:t>
            </a:r>
          </a:p>
          <a:p>
            <a:r>
              <a:rPr lang="pl-PL" dirty="0" err="1"/>
              <a:t>Moniotorowanie</a:t>
            </a:r>
            <a:r>
              <a:rPr lang="pl-PL" dirty="0"/>
              <a:t> leczenia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358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DEA3F-9BC6-8647-9B49-7746A579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sprawdzenie </a:t>
            </a:r>
            <a:r>
              <a:rPr lang="pl-PL" dirty="0" err="1"/>
              <a:t>nowonabytej</a:t>
            </a:r>
            <a:r>
              <a:rPr lang="pl-PL" dirty="0"/>
              <a:t> wiedzy na podstawie analizy przypadku klinicznego (min. pytania o to, na podstawie jakich badań podstawowych wykonywanych rutynowo w diagnostyce POZ można podejrzewać daną jednostkę, jakie wykonać dalsze badania potwierdzające rozpoznanie, jakich powikłań może się spodziewać lekarz rodzinny u chorego z takim rozpoznaniem)</a:t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6F7F27-C461-6C43-A1BF-C297A7170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Dziecko 4 </a:t>
            </a:r>
            <a:r>
              <a:rPr lang="pl-PL" dirty="0" err="1"/>
              <a:t>tyg</a:t>
            </a:r>
            <a:endParaRPr lang="pl-PL" dirty="0"/>
          </a:p>
          <a:p>
            <a:r>
              <a:rPr lang="pl-PL" dirty="0"/>
              <a:t>Odwiedzenie w biodrach po lewej 45st, po prawej 60st</a:t>
            </a:r>
          </a:p>
          <a:p>
            <a:endParaRPr lang="pl-PL" dirty="0"/>
          </a:p>
          <a:p>
            <a:r>
              <a:rPr lang="pl-PL" dirty="0"/>
              <a:t>O co zapytacie?</a:t>
            </a:r>
          </a:p>
          <a:p>
            <a:r>
              <a:rPr lang="pl-PL" dirty="0"/>
              <a:t>Możliwe diagnozy?</a:t>
            </a:r>
          </a:p>
          <a:p>
            <a:r>
              <a:rPr lang="pl-PL" dirty="0"/>
              <a:t>Jakie badanie zlecicie?</a:t>
            </a:r>
          </a:p>
          <a:p>
            <a:r>
              <a:rPr lang="pl-PL" dirty="0"/>
              <a:t>Jakiego wyniku się spodziewacie?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143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A1101-BFBD-9A4E-A55E-D4827DAB5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E05FE6-19CD-524C-B8E3-439A19E4B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4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5966A-58F3-6F44-B601-672DAFE8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Stopa ułożona końsko-szpotawo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36E3D6-0434-154A-AC65-7B9A67A1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1882552" cy="302433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Znalezione obrazy dla zapytania clubfoot">
            <a:extLst>
              <a:ext uri="{FF2B5EF4-FFF2-40B4-BE49-F238E27FC236}">
                <a16:creationId xmlns:a16="http://schemas.microsoft.com/office/drawing/2014/main" id="{C8CA7EB4-C1E0-A148-8019-8DFD796B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3638"/>
            <a:ext cx="2524497" cy="34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2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1EB91-9E2F-0A4A-B873-3FCDD6A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podjęcie wstępnych działań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9EAC64-4929-824E-816C-D153EE392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Wywiad</a:t>
            </a:r>
          </a:p>
          <a:p>
            <a:r>
              <a:rPr lang="pl-PL" dirty="0"/>
              <a:t>Badanie</a:t>
            </a:r>
          </a:p>
          <a:p>
            <a:r>
              <a:rPr lang="pl-PL" dirty="0"/>
              <a:t>Możliwe diagnozy</a:t>
            </a:r>
          </a:p>
        </p:txBody>
      </p:sp>
    </p:spTree>
    <p:extLst>
      <p:ext uri="{BB962C8B-B14F-4D97-AF65-F5344CB8AC3E}">
        <p14:creationId xmlns:p14="http://schemas.microsoft.com/office/powerpoint/2010/main" val="139046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B226D-B1FC-2242-9AC8-41CC27FC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krąg różnicowy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BD0956-724B-124C-9815-B87F4DAD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Stopa </a:t>
            </a:r>
            <a:r>
              <a:rPr lang="pl-PL" dirty="0" err="1"/>
              <a:t>ułożeniowa</a:t>
            </a:r>
            <a:endParaRPr lang="pl-PL" dirty="0"/>
          </a:p>
          <a:p>
            <a:r>
              <a:rPr lang="pl-PL" dirty="0"/>
              <a:t>Stopa przywiedziona</a:t>
            </a:r>
          </a:p>
          <a:p>
            <a:r>
              <a:rPr lang="pl-PL" dirty="0"/>
              <a:t>Stopa końsko-szpotawa</a:t>
            </a:r>
          </a:p>
          <a:p>
            <a:r>
              <a:rPr lang="pl-PL" dirty="0" err="1"/>
              <a:t>Artrogrypoza</a:t>
            </a:r>
            <a:endParaRPr lang="pl-PL" dirty="0"/>
          </a:p>
          <a:p>
            <a:r>
              <a:rPr lang="pl-PL" dirty="0"/>
              <a:t>Rozszczep kręgosłupa</a:t>
            </a:r>
          </a:p>
        </p:txBody>
      </p:sp>
    </p:spTree>
    <p:extLst>
      <p:ext uri="{BB962C8B-B14F-4D97-AF65-F5344CB8AC3E}">
        <p14:creationId xmlns:p14="http://schemas.microsoft.com/office/powerpoint/2010/main" val="86021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F2EC72-71D5-9248-A225-F79AA207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pierwszy zestaw badań diagnostycznych (możliwy do wykonania w POZ, izbie przyjęć)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94558-B009-F649-934E-E2EF457C9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lekarskie</a:t>
            </a:r>
          </a:p>
          <a:p>
            <a:r>
              <a:rPr lang="pl-PL" dirty="0"/>
              <a:t>USG ?</a:t>
            </a:r>
          </a:p>
          <a:p>
            <a:r>
              <a:rPr lang="pl-PL" dirty="0"/>
              <a:t>RTG ?</a:t>
            </a:r>
          </a:p>
        </p:txBody>
      </p:sp>
    </p:spTree>
    <p:extLst>
      <p:ext uri="{BB962C8B-B14F-4D97-AF65-F5344CB8AC3E}">
        <p14:creationId xmlns:p14="http://schemas.microsoft.com/office/powerpoint/2010/main" val="14726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3603"/>
          </a:xfrm>
        </p:spPr>
        <p:txBody>
          <a:bodyPr>
            <a:normAutofit/>
          </a:bodyPr>
          <a:lstStyle/>
          <a:p>
            <a:endParaRPr lang="pl-PL" sz="2000" b="1" dirty="0">
              <a:solidFill>
                <a:srgbClr val="A9203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+mj-lt"/>
              </a:rPr>
              <a:t>Przygotowanie </a:t>
            </a:r>
            <a:r>
              <a:rPr lang="pl-PL" dirty="0"/>
              <a:t>merytoryczne seminariów w formie prezentacji przypadków klinicznych w ramach projektu „Operacja - Integracja!" Zintegrowany Program Uniwersytetu Medycznego w Łodzi (POWR.03.05.00-00-Z065/17) współfinansowany z Unii Europejskiej w ramach Europejskiego Funduszu Społecznego Priorytet III. Szkolnictwo wyższe dla gospodarki i rozwoju. Działanie 3.5 Kompleksowe programy szkół wyższych</a:t>
            </a:r>
            <a:endParaRPr lang="pl-PL" sz="2000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48D2B-ABF3-7D40-8BBC-ADA38B7F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zawężenie kręgu różnicowego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40069-A8AA-B94A-AD92-2559E0E3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Stopa </a:t>
            </a:r>
            <a:r>
              <a:rPr lang="pl-PL" dirty="0" err="1"/>
              <a:t>ułożeniowa</a:t>
            </a:r>
            <a:endParaRPr lang="pl-PL" dirty="0"/>
          </a:p>
          <a:p>
            <a:r>
              <a:rPr lang="pl-PL" dirty="0"/>
              <a:t>Stopa końsko-szpotawa</a:t>
            </a:r>
          </a:p>
        </p:txBody>
      </p:sp>
    </p:spTree>
    <p:extLst>
      <p:ext uri="{BB962C8B-B14F-4D97-AF65-F5344CB8AC3E}">
        <p14:creationId xmlns:p14="http://schemas.microsoft.com/office/powerpoint/2010/main" val="227201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13D76B-470B-354E-ABEE-DDB3A904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podstawowa terapia (ew. modyfikacja)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F5CC0E-7D28-EF40-9309-3B1217C8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Wg </a:t>
            </a:r>
            <a:r>
              <a:rPr lang="pl-PL" dirty="0" err="1"/>
              <a:t>Ponsetiego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9971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CE9BF-7011-AB42-A6D6-B9AA2F26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wskazania do hospitalizacji lub opieki specjalistycznej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A2D91-1707-7D40-92F4-5FC0097C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wskazań do hospitalizacji</a:t>
            </a:r>
          </a:p>
          <a:p>
            <a:r>
              <a:rPr lang="pl-PL" dirty="0"/>
              <a:t>Konieczna opieka w poradni ortopedycznej</a:t>
            </a:r>
          </a:p>
        </p:txBody>
      </p:sp>
    </p:spTree>
    <p:extLst>
      <p:ext uri="{BB962C8B-B14F-4D97-AF65-F5344CB8AC3E}">
        <p14:creationId xmlns:p14="http://schemas.microsoft.com/office/powerpoint/2010/main" val="257204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9130EB-7C54-C44B-B932-2FB842EB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specjalistyczne badania i metody terapeutyczne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1C36C7-8802-0C4E-BB80-4B98688A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Badania dodatkowe ?</a:t>
            </a:r>
          </a:p>
          <a:p>
            <a:r>
              <a:rPr lang="pl-PL" dirty="0"/>
              <a:t>Leczenie wg </a:t>
            </a:r>
            <a:r>
              <a:rPr lang="pl-PL" dirty="0" err="1"/>
              <a:t>Ponsetiego</a:t>
            </a:r>
            <a:endParaRPr lang="pl-PL" dirty="0"/>
          </a:p>
          <a:p>
            <a:r>
              <a:rPr lang="pl-PL" dirty="0"/>
              <a:t>Leczenie metodą francuską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34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FDC6D-EC0A-E44E-9822-9170C840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analiza możliwości i przyczyn popełnienia błędu oraz zasady jego minimalizacji.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A2470C-80C6-8944-9519-0A5F0F2F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wiedzy – zła diagnoza</a:t>
            </a:r>
          </a:p>
          <a:p>
            <a:r>
              <a:rPr lang="pl-PL" dirty="0"/>
              <a:t>Brak wiedzy – złe leczenie</a:t>
            </a:r>
          </a:p>
          <a:p>
            <a:r>
              <a:rPr lang="pl-PL" dirty="0"/>
              <a:t>Brak umiejętności – zła technika gipsowania</a:t>
            </a:r>
          </a:p>
          <a:p>
            <a:endParaRPr lang="pl-PL" dirty="0"/>
          </a:p>
          <a:p>
            <a:r>
              <a:rPr lang="pl-PL" dirty="0"/>
              <a:t>Uczyć się</a:t>
            </a:r>
          </a:p>
        </p:txBody>
      </p:sp>
    </p:spTree>
    <p:extLst>
      <p:ext uri="{BB962C8B-B14F-4D97-AF65-F5344CB8AC3E}">
        <p14:creationId xmlns:p14="http://schemas.microsoft.com/office/powerpoint/2010/main" val="1955258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0E0A0-F39D-F44D-AD6C-E3FD2B15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podsumowanie zawierające algorytm postępowania w przypadku obecności danych objawów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997A7-1539-B04E-A81E-F161C827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Leczenie wg </a:t>
            </a:r>
            <a:r>
              <a:rPr lang="pl-PL" dirty="0" err="1"/>
              <a:t>Ponsetiego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75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DEA3F-9BC6-8647-9B49-7746A579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Przypadki kliniczne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6F7F27-C461-6C43-A1BF-C297A7170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Stopa końsko-szpotawa idiopatyczna</a:t>
            </a:r>
          </a:p>
          <a:p>
            <a:r>
              <a:rPr lang="pl-PL" dirty="0"/>
              <a:t>Stopa końsko-szpotawa złożona</a:t>
            </a:r>
          </a:p>
        </p:txBody>
      </p:sp>
    </p:spTree>
    <p:extLst>
      <p:ext uri="{BB962C8B-B14F-4D97-AF65-F5344CB8AC3E}">
        <p14:creationId xmlns:p14="http://schemas.microsoft.com/office/powerpoint/2010/main" val="226534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Dysplazja stawu biodrowego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Definicja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53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5966A-58F3-6F44-B601-672DAFE8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Ograniczenie odwiedzenia stawu biodrowego u niemowlaka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36E3D6-0434-154A-AC65-7B9A67A17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Właściwe wartości</a:t>
            </a:r>
          </a:p>
          <a:p>
            <a:endParaRPr lang="pl-PL" dirty="0"/>
          </a:p>
          <a:p>
            <a:r>
              <a:rPr lang="pl-PL" dirty="0"/>
              <a:t>Co ogranicza ruch w stawach?</a:t>
            </a:r>
          </a:p>
          <a:p>
            <a:endParaRPr lang="pl-PL" dirty="0"/>
          </a:p>
          <a:p>
            <a:r>
              <a:rPr lang="pl-PL" dirty="0"/>
              <a:t>Warunki badania</a:t>
            </a:r>
          </a:p>
        </p:txBody>
      </p:sp>
    </p:spTree>
    <p:extLst>
      <p:ext uri="{BB962C8B-B14F-4D97-AF65-F5344CB8AC3E}">
        <p14:creationId xmlns:p14="http://schemas.microsoft.com/office/powerpoint/2010/main" val="66285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1EB91-9E2F-0A4A-B873-3FCDD6AD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podjęcie wstępnych działań terapeutycznych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9EAC64-4929-824E-816C-D153EE392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kliniczne</a:t>
            </a:r>
          </a:p>
          <a:p>
            <a:r>
              <a:rPr lang="pl-PL" dirty="0"/>
              <a:t>Wywiad rodzinny</a:t>
            </a:r>
          </a:p>
        </p:txBody>
      </p:sp>
    </p:spTree>
    <p:extLst>
      <p:ext uri="{BB962C8B-B14F-4D97-AF65-F5344CB8AC3E}">
        <p14:creationId xmlns:p14="http://schemas.microsoft.com/office/powerpoint/2010/main" val="28884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0B226D-B1FC-2242-9AC8-41CC27FC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krąg różnicowy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BD0956-724B-124C-9815-B87F4DAD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Dysplazja stawu biodrowego</a:t>
            </a:r>
          </a:p>
          <a:p>
            <a:r>
              <a:rPr lang="pl-PL" dirty="0"/>
              <a:t>Zwichnięcie stawu biodrowego</a:t>
            </a:r>
          </a:p>
          <a:p>
            <a:r>
              <a:rPr lang="pl-PL" dirty="0"/>
              <a:t>Zapalenie stawu biodrowego</a:t>
            </a:r>
          </a:p>
          <a:p>
            <a:r>
              <a:rPr lang="pl-PL" dirty="0"/>
              <a:t>Złamanie kości udowej</a:t>
            </a:r>
          </a:p>
          <a:p>
            <a:r>
              <a:rPr lang="pl-PL" dirty="0"/>
              <a:t>Zwiększone napięcie mięśniowe</a:t>
            </a:r>
          </a:p>
        </p:txBody>
      </p:sp>
    </p:spTree>
    <p:extLst>
      <p:ext uri="{BB962C8B-B14F-4D97-AF65-F5344CB8AC3E}">
        <p14:creationId xmlns:p14="http://schemas.microsoft.com/office/powerpoint/2010/main" val="319721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F2EC72-71D5-9248-A225-F79AA207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pl-PL" dirty="0"/>
              <a:t>pierwszy zestaw badań diagnostycznych (możliwy do wykonania w POZ, izbie przyjęć)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94558-B009-F649-934E-E2EF457C9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Badanie kliniczne</a:t>
            </a:r>
          </a:p>
          <a:p>
            <a:r>
              <a:rPr lang="pl-PL" dirty="0"/>
              <a:t>USG</a:t>
            </a:r>
          </a:p>
          <a:p>
            <a:r>
              <a:rPr lang="pl-PL" dirty="0"/>
              <a:t>RTG?</a:t>
            </a:r>
          </a:p>
          <a:p>
            <a:r>
              <a:rPr lang="pl-PL" dirty="0"/>
              <a:t>CT ?</a:t>
            </a:r>
          </a:p>
          <a:p>
            <a:r>
              <a:rPr lang="pl-PL" dirty="0"/>
              <a:t>Badania laboratoryjne ?</a:t>
            </a:r>
          </a:p>
        </p:txBody>
      </p:sp>
    </p:spTree>
    <p:extLst>
      <p:ext uri="{BB962C8B-B14F-4D97-AF65-F5344CB8AC3E}">
        <p14:creationId xmlns:p14="http://schemas.microsoft.com/office/powerpoint/2010/main" val="23083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48D2B-ABF3-7D40-8BBC-ADA38B7F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zawężenie kręgu różnicowego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A40069-A8AA-B94A-AD92-2559E0E3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Dysplazja stawu biodrowego</a:t>
            </a:r>
          </a:p>
          <a:p>
            <a:r>
              <a:rPr lang="pl-PL" dirty="0"/>
              <a:t>Zwiększone napięcie mięśniowe</a:t>
            </a:r>
          </a:p>
          <a:p>
            <a:r>
              <a:rPr lang="pl-PL" dirty="0"/>
              <a:t>Zwichnięcie stawu biodrowego</a:t>
            </a:r>
          </a:p>
        </p:txBody>
      </p:sp>
    </p:spTree>
    <p:extLst>
      <p:ext uri="{BB962C8B-B14F-4D97-AF65-F5344CB8AC3E}">
        <p14:creationId xmlns:p14="http://schemas.microsoft.com/office/powerpoint/2010/main" val="181112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13D76B-470B-354E-ABEE-DDB3A904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podstawowa terapia (ew. modyfikacja)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F5CC0E-7D28-EF40-9309-3B1217C8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Obserwacja</a:t>
            </a:r>
          </a:p>
          <a:p>
            <a:r>
              <a:rPr lang="pl-PL" dirty="0"/>
              <a:t>Ćwiczenia prowadzone</a:t>
            </a:r>
          </a:p>
          <a:p>
            <a:r>
              <a:rPr lang="pl-PL" dirty="0" err="1"/>
              <a:t>Orteza</a:t>
            </a:r>
            <a:r>
              <a:rPr lang="pl-PL" dirty="0"/>
              <a:t> odwodząca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893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7DC1"/>
      </a:dk2>
      <a:lt2>
        <a:srgbClr val="A92037"/>
      </a:lt2>
      <a:accent1>
        <a:srgbClr val="007DC1"/>
      </a:accent1>
      <a:accent2>
        <a:srgbClr val="A92037"/>
      </a:accent2>
      <a:accent3>
        <a:srgbClr val="D8D8D8"/>
      </a:accent3>
      <a:accent4>
        <a:srgbClr val="7F7F7F"/>
      </a:accent4>
      <a:accent5>
        <a:srgbClr val="76923C"/>
      </a:accent5>
      <a:accent6>
        <a:srgbClr val="8DB3E2"/>
      </a:accent6>
      <a:hlink>
        <a:srgbClr val="007DC1"/>
      </a:hlink>
      <a:folHlink>
        <a:srgbClr val="A92037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7101</TotalTime>
  <Words>459</Words>
  <Application>Microsoft Macintosh PowerPoint</Application>
  <PresentationFormat>Pokaz na ekranie (16:9)</PresentationFormat>
  <Paragraphs>96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Motyw pakietu Office</vt:lpstr>
      <vt:lpstr>Prezentacja programu PowerPoint</vt:lpstr>
      <vt:lpstr>Prezentacja programu PowerPoint</vt:lpstr>
      <vt:lpstr>Dysplazja stawu biodrowego</vt:lpstr>
      <vt:lpstr>Ograniczenie odwiedzenia stawu biodrowego u niemowlaka</vt:lpstr>
      <vt:lpstr>podjęcie wstępnych działań terapeutycznych</vt:lpstr>
      <vt:lpstr>krąg różnicowy</vt:lpstr>
      <vt:lpstr>pierwszy zestaw badań diagnostycznych (możliwy do wykonania w POZ, izbie przyjęć)</vt:lpstr>
      <vt:lpstr>zawężenie kręgu różnicowego</vt:lpstr>
      <vt:lpstr>podstawowa terapia (ew. modyfikacja)</vt:lpstr>
      <vt:lpstr>wskazania do hospitalizacji lub opieki specjalistycznej</vt:lpstr>
      <vt:lpstr>specjalistyczne badania i metody terapeutyczne</vt:lpstr>
      <vt:lpstr>analiza możliwości i przyczyn popełnienia błędu oraz zasady jego minimalizacji.</vt:lpstr>
      <vt:lpstr>podsumowanie zawierające algorytm postępowania w przypadku obecności danych objawów</vt:lpstr>
      <vt:lpstr>sprawdzenie nowonabytej wiedzy na podstawie analizy przypadku klinicznego (min. pytania o to, na podstawie jakich badań podstawowych wykonywanych rutynowo w diagnostyce POZ można podejrzewać daną jednostkę, jakie wykonać dalsze badania potwierdzające rozpoznanie, jakich powikłań może się spodziewać lekarz rodzinny u chorego z takim rozpoznaniem)   </vt:lpstr>
      <vt:lpstr>Prezentacja programu PowerPoint</vt:lpstr>
      <vt:lpstr>Stopa ułożona końsko-szpotawo</vt:lpstr>
      <vt:lpstr>podjęcie wstępnych działań</vt:lpstr>
      <vt:lpstr>krąg różnicowy</vt:lpstr>
      <vt:lpstr>pierwszy zestaw badań diagnostycznych (możliwy do wykonania w POZ, izbie przyjęć)</vt:lpstr>
      <vt:lpstr>zawężenie kręgu różnicowego</vt:lpstr>
      <vt:lpstr>podstawowa terapia (ew. modyfikacja)</vt:lpstr>
      <vt:lpstr>wskazania do hospitalizacji lub opieki specjalistycznej</vt:lpstr>
      <vt:lpstr>specjalistyczne badania i metody terapeutyczne</vt:lpstr>
      <vt:lpstr>analiza możliwości i przyczyn popełnienia błędu oraz zasady jego minimalizacji.</vt:lpstr>
      <vt:lpstr>podsumowanie zawierające algorytm postępowania w przypadku obecności danych objawów</vt:lpstr>
      <vt:lpstr>Przypadki kliniczne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klaudia.zakrzewska</dc:creator>
  <cp:lastModifiedBy>Microsoft Office User</cp:lastModifiedBy>
  <cp:revision>29</cp:revision>
  <dcterms:created xsi:type="dcterms:W3CDTF">2018-06-27T12:17:03Z</dcterms:created>
  <dcterms:modified xsi:type="dcterms:W3CDTF">2019-10-13T16:29:56Z</dcterms:modified>
</cp:coreProperties>
</file>