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79" r:id="rId14"/>
    <p:sldId id="282" r:id="rId15"/>
    <p:sldId id="281" r:id="rId16"/>
    <p:sldId id="280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/>
    <p:restoredTop sz="93147"/>
  </p:normalViewPr>
  <p:slideViewPr>
    <p:cSldViewPr>
      <p:cViewPr varScale="1">
        <p:scale>
          <a:sx n="129" d="100"/>
          <a:sy n="129" d="100"/>
        </p:scale>
        <p:origin x="144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4040188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067694"/>
            <a:ext cx="4040188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419622"/>
            <a:ext cx="4041775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067694"/>
            <a:ext cx="4041775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9F4-62EA-4B0A-9731-F9D476818675}" type="datetimeFigureOut">
              <a:rPr lang="pl-PL" smtClean="0"/>
              <a:pPr/>
              <a:t>20.10.2019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699541"/>
            <a:ext cx="3008313" cy="504057"/>
          </a:xfrm>
        </p:spPr>
        <p:txBody>
          <a:bodyPr anchor="b"/>
          <a:lstStyle>
            <a:lvl1pPr algn="l"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699543"/>
            <a:ext cx="5111750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203599"/>
            <a:ext cx="3008313" cy="3240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07854"/>
            <a:ext cx="5486400" cy="360040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99541"/>
            <a:ext cx="5486400" cy="2664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3867895"/>
            <a:ext cx="5486400" cy="576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19F4-62EA-4B0A-9731-F9D476818675}" type="datetimeFigureOut">
              <a:rPr lang="pl-PL" smtClean="0"/>
              <a:pPr/>
              <a:t>20.10.2019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931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A92037"/>
                </a:solidFill>
                <a:latin typeface="+mj-lt"/>
              </a:rPr>
              <a:t>Problematyka stawu łokciowego, przedramienia i ręki</a:t>
            </a:r>
            <a:endParaRPr lang="pl-PL" sz="2000" b="1" dirty="0">
              <a:solidFill>
                <a:srgbClr val="A92037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38678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+mj-lt"/>
              </a:rPr>
              <a:t>Marek </a:t>
            </a:r>
            <a:r>
              <a:rPr lang="pl-PL" sz="1600" b="1" dirty="0" err="1" smtClean="0">
                <a:latin typeface="+mj-lt"/>
              </a:rPr>
              <a:t>Drobniewski</a:t>
            </a:r>
            <a:r>
              <a:rPr lang="pl-PL" sz="1600" b="1" dirty="0" smtClean="0">
                <a:latin typeface="+mj-lt"/>
              </a:rPr>
              <a:t>/Łukasz Kuligowski</a:t>
            </a:r>
            <a:endParaRPr lang="pl-PL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</a:t>
            </a:r>
            <a:r>
              <a:rPr lang="pl-PL" dirty="0" err="1" smtClean="0"/>
              <a:t>Collesa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7614"/>
            <a:ext cx="3935250" cy="2894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35646"/>
            <a:ext cx="3267806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</a:t>
            </a:r>
            <a:r>
              <a:rPr lang="pl-PL" dirty="0" err="1" smtClean="0"/>
              <a:t>Collesa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47614"/>
            <a:ext cx="1851659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347614"/>
            <a:ext cx="2150393" cy="30220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159181"/>
            <a:ext cx="194612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</a:t>
            </a:r>
            <a:r>
              <a:rPr lang="pl-PL" dirty="0" err="1" smtClean="0"/>
              <a:t>Collesa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75606"/>
            <a:ext cx="2618563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689700"/>
            <a:ext cx="3833383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Unerwienie czuciowe ręki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275794"/>
            <a:ext cx="2431260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275794"/>
            <a:ext cx="2121963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8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</a:t>
            </a:r>
            <a:r>
              <a:rPr lang="pl-PL" dirty="0" err="1" smtClean="0"/>
              <a:t>Seddon`a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NEUROTMESIS</a:t>
            </a:r>
          </a:p>
          <a:p>
            <a:pPr marL="0" indent="0">
              <a:buNone/>
            </a:pPr>
            <a:r>
              <a:rPr lang="pl-PL" dirty="0" smtClean="0"/>
              <a:t>występuje </a:t>
            </a:r>
            <a:r>
              <a:rPr lang="pl-PL" dirty="0"/>
              <a:t>gdy włókno osiowe, osłonka mielinowa i </a:t>
            </a:r>
            <a:r>
              <a:rPr lang="pl-PL" dirty="0" smtClean="0"/>
              <a:t>tkanka łączna pnia nerwu </a:t>
            </a:r>
            <a:r>
              <a:rPr lang="pl-PL" dirty="0"/>
              <a:t>są zniszczone, rozerwane albo przecięte; </a:t>
            </a:r>
            <a:r>
              <a:rPr lang="pl-PL" dirty="0" smtClean="0"/>
              <a:t>odtworzenie przewodnictwa </a:t>
            </a:r>
            <a:r>
              <a:rPr lang="pl-PL" dirty="0"/>
              <a:t>poprzez samoistną regenerację aksonu jest niemożliwe.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18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</a:t>
            </a:r>
            <a:r>
              <a:rPr lang="pl-PL" dirty="0" err="1" smtClean="0"/>
              <a:t>Seddon`a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3064" y="1707654"/>
            <a:ext cx="8229600" cy="194421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AXONOTMESIS</a:t>
            </a:r>
          </a:p>
          <a:p>
            <a:pPr marL="0" indent="0">
              <a:buNone/>
            </a:pPr>
            <a:r>
              <a:rPr lang="pl-PL" dirty="0" smtClean="0"/>
              <a:t>następstwo </a:t>
            </a:r>
            <a:r>
              <a:rPr lang="pl-PL" dirty="0"/>
              <a:t>uszkodzenia włókna osiowego z zachowaniem </a:t>
            </a:r>
            <a:r>
              <a:rPr lang="pl-PL" dirty="0" err="1" smtClean="0"/>
              <a:t>endoneurium</a:t>
            </a:r>
            <a:r>
              <a:rPr lang="pl-PL" dirty="0" smtClean="0"/>
              <a:t>, </a:t>
            </a:r>
            <a:r>
              <a:rPr lang="pl-PL" dirty="0" err="1" smtClean="0"/>
              <a:t>epineurium</a:t>
            </a:r>
            <a:r>
              <a:rPr lang="pl-PL" dirty="0"/>
              <a:t>, komórek </a:t>
            </a:r>
            <a:r>
              <a:rPr lang="pl-PL" dirty="0" err="1"/>
              <a:t>Schwanna</a:t>
            </a:r>
            <a:r>
              <a:rPr lang="pl-PL" dirty="0"/>
              <a:t> oraz pozostałych </a:t>
            </a:r>
            <a:r>
              <a:rPr lang="pl-PL" dirty="0" smtClean="0"/>
              <a:t>struktur wspomagających</a:t>
            </a:r>
            <a:r>
              <a:rPr lang="pl-PL" dirty="0"/>
              <a:t>; prowadzi do </a:t>
            </a:r>
            <a:r>
              <a:rPr lang="pl-PL" dirty="0" err="1"/>
              <a:t>odcentralnej</a:t>
            </a:r>
            <a:r>
              <a:rPr lang="pl-PL" dirty="0"/>
              <a:t> regeneracji aksonu </a:t>
            </a:r>
            <a:r>
              <a:rPr lang="pl-PL" dirty="0" smtClean="0"/>
              <a:t>i </a:t>
            </a:r>
            <a:r>
              <a:rPr lang="pl-PL" dirty="0" err="1" smtClean="0"/>
              <a:t>reinerwacji</a:t>
            </a:r>
            <a:r>
              <a:rPr lang="pl-PL" dirty="0" smtClean="0"/>
              <a:t> </a:t>
            </a:r>
            <a:r>
              <a:rPr lang="pl-PL" dirty="0"/>
              <a:t>narządów docelowych po uprzedniej obwodowej </a:t>
            </a:r>
            <a:r>
              <a:rPr lang="pl-PL" dirty="0" smtClean="0"/>
              <a:t>degeneracji typu </a:t>
            </a:r>
            <a:r>
              <a:rPr lang="pl-PL" dirty="0" err="1"/>
              <a:t>Wallera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47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</a:t>
            </a:r>
            <a:r>
              <a:rPr lang="pl-PL" dirty="0" err="1" smtClean="0"/>
              <a:t>Seddon`a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232" y="1779662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 NEUROPRAXIS</a:t>
            </a:r>
          </a:p>
          <a:p>
            <a:pPr marL="0" indent="0">
              <a:buNone/>
            </a:pPr>
            <a:r>
              <a:rPr lang="pl-PL" dirty="0" smtClean="0"/>
              <a:t>upośledzenie </a:t>
            </a:r>
            <a:r>
              <a:rPr lang="pl-PL" dirty="0"/>
              <a:t>czynności i/lub porażenie bez uszkodzenie </a:t>
            </a:r>
            <a:r>
              <a:rPr lang="pl-PL" dirty="0" smtClean="0"/>
              <a:t>osłonki nerwu </a:t>
            </a:r>
            <a:r>
              <a:rPr lang="pl-PL" dirty="0"/>
              <a:t>i obwodowej degeneracji </a:t>
            </a:r>
            <a:r>
              <a:rPr lang="pl-PL" dirty="0" err="1"/>
              <a:t>wallerowskiej</a:t>
            </a:r>
            <a:r>
              <a:rPr lang="pl-PL" dirty="0"/>
              <a:t>; przewodnictwo </a:t>
            </a:r>
            <a:r>
              <a:rPr lang="pl-PL" dirty="0" smtClean="0"/>
              <a:t>w nerwie </a:t>
            </a:r>
            <a:r>
              <a:rPr lang="pl-PL" dirty="0"/>
              <a:t>zachowane jest zarówno w kierunku obwodowym jak i </a:t>
            </a:r>
            <a:r>
              <a:rPr lang="pl-PL" dirty="0" smtClean="0"/>
              <a:t>w bliższym</a:t>
            </a:r>
            <a:r>
              <a:rPr lang="pl-PL" dirty="0"/>
              <a:t>, ale nie poprzez miejsce uszkodzenia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167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 </a:t>
            </a:r>
            <a:r>
              <a:rPr lang="pl-PL" dirty="0" err="1" smtClean="0"/>
              <a:t>cieśni</a:t>
            </a:r>
            <a:r>
              <a:rPr lang="pl-PL" dirty="0" smtClean="0"/>
              <a:t> nadgarstka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ból, palenie, tkliwość </a:t>
            </a:r>
            <a:r>
              <a:rPr lang="pl-PL" dirty="0" smtClean="0"/>
              <a:t>obejmująca trzy </a:t>
            </a:r>
            <a:r>
              <a:rPr lang="pl-PL" dirty="0"/>
              <a:t>i pół „</a:t>
            </a:r>
            <a:r>
              <a:rPr lang="pl-PL" dirty="0" err="1" smtClean="0"/>
              <a:t>odpromieniowych</a:t>
            </a:r>
            <a:r>
              <a:rPr lang="pl-PL" dirty="0" smtClean="0"/>
              <a:t>” palców </a:t>
            </a:r>
            <a:r>
              <a:rPr lang="pl-PL" dirty="0"/>
              <a:t>ręki</a:t>
            </a:r>
          </a:p>
          <a:p>
            <a:r>
              <a:rPr lang="pl-PL" dirty="0"/>
              <a:t>nocne parestezje o </a:t>
            </a:r>
            <a:r>
              <a:rPr lang="pl-PL" dirty="0" smtClean="0"/>
              <a:t>typie chromania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lub </a:t>
            </a:r>
            <a:r>
              <a:rPr lang="pl-PL" dirty="0"/>
              <a:t>niedokrwienia</a:t>
            </a:r>
          </a:p>
          <a:p>
            <a:r>
              <a:rPr lang="pl-PL" dirty="0"/>
              <a:t>zanik mm</a:t>
            </a:r>
            <a:r>
              <a:rPr lang="pl-PL" dirty="0" smtClean="0"/>
              <a:t>. kłębu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067694"/>
            <a:ext cx="31794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 </a:t>
            </a:r>
            <a:r>
              <a:rPr lang="pl-PL" dirty="0" err="1" smtClean="0"/>
              <a:t>cieśni</a:t>
            </a:r>
            <a:r>
              <a:rPr lang="pl-PL" dirty="0" smtClean="0"/>
              <a:t> nadgarstka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81" y="1419225"/>
            <a:ext cx="4022837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Zespół </a:t>
            </a:r>
            <a:r>
              <a:rPr lang="pl-PL" dirty="0" err="1" smtClean="0"/>
              <a:t>cieśni</a:t>
            </a:r>
            <a:r>
              <a:rPr lang="pl-PL" dirty="0" smtClean="0"/>
              <a:t> nadgarstka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26" y="1347614"/>
            <a:ext cx="538494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552" y="843558"/>
            <a:ext cx="8229600" cy="3095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Przygotowanie merytoryczne seminariów w </a:t>
            </a:r>
            <a:r>
              <a:rPr lang="pl-PL" sz="2800" b="1" dirty="0"/>
              <a:t>formie prezentacji przypadków </a:t>
            </a:r>
            <a:r>
              <a:rPr lang="pl-PL" sz="2800" b="1" dirty="0" smtClean="0"/>
              <a:t>klinicznych w ramach projektu „</a:t>
            </a:r>
            <a:r>
              <a:rPr lang="pl-PL" sz="2800" b="1" dirty="0"/>
              <a:t>Operacja - Integracja!" Zintegrowany Program Uniwersytetu Medycznego w Łodzi (POWR.03.05.00-00-Z065/17) współfinansowany z Unii Europejskiej w ramach Europejskiego Funduszu Społecznego Priorytet III. Szkolnictwo wyższe dla gospodarki i rozwoju. Działanie 3.5 Kompleksowe programy szkół wyższych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Palec trzaskający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2016224"/>
          </a:xfrm>
        </p:spPr>
        <p:txBody>
          <a:bodyPr/>
          <a:lstStyle/>
          <a:p>
            <a:r>
              <a:rPr lang="pl-PL" dirty="0"/>
              <a:t>bolesne zatrzaskiwanie, przeskakiwanie i blokowanie </a:t>
            </a:r>
            <a:r>
              <a:rPr lang="pl-PL" dirty="0" smtClean="0"/>
              <a:t>palca pojawiające </a:t>
            </a:r>
            <a:r>
              <a:rPr lang="pl-PL" dirty="0"/>
              <a:t>się w następstwie mocnego zgięcia </a:t>
            </a:r>
            <a:r>
              <a:rPr lang="pl-PL" dirty="0" smtClean="0"/>
              <a:t>i ponownego </a:t>
            </a:r>
            <a:r>
              <a:rPr lang="pl-PL" dirty="0"/>
              <a:t>prostowania</a:t>
            </a:r>
          </a:p>
          <a:p>
            <a:r>
              <a:rPr lang="pl-PL" dirty="0" smtClean="0"/>
              <a:t>ból </a:t>
            </a:r>
            <a:r>
              <a:rPr lang="pl-PL" dirty="0"/>
              <a:t>i tkliwość na powierzchni dłoniowej ręki w </a:t>
            </a:r>
            <a:r>
              <a:rPr lang="pl-PL" dirty="0" smtClean="0"/>
              <a:t>części bliższej </a:t>
            </a:r>
            <a:r>
              <a:rPr lang="pl-PL" dirty="0"/>
              <a:t>do troczka A1</a:t>
            </a:r>
          </a:p>
          <a:p>
            <a:r>
              <a:rPr lang="pl-PL" dirty="0" smtClean="0"/>
              <a:t>wyczuwalne </a:t>
            </a:r>
            <a:r>
              <a:rPr lang="pl-PL" dirty="0"/>
              <a:t>zgrubienie w rzucie ścięgna zginacza, </a:t>
            </a:r>
            <a:r>
              <a:rPr lang="pl-PL" dirty="0" smtClean="0"/>
              <a:t>tuż dogłowowo </a:t>
            </a:r>
            <a:r>
              <a:rPr lang="pl-PL" dirty="0"/>
              <a:t>wobec troczka A1, poruszające się wraz </a:t>
            </a:r>
            <a:r>
              <a:rPr lang="pl-PL" dirty="0" smtClean="0"/>
              <a:t>ze ścięgnem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1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Palec trzaskający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364" y="1419225"/>
            <a:ext cx="4975271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Choroba </a:t>
            </a:r>
            <a:r>
              <a:rPr lang="pl-PL" dirty="0" err="1" smtClean="0"/>
              <a:t>Dupuytrena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proliferacja </a:t>
            </a:r>
            <a:r>
              <a:rPr lang="pl-PL" dirty="0" err="1"/>
              <a:t>miofibroblastów</a:t>
            </a:r>
            <a:r>
              <a:rPr lang="pl-PL" dirty="0"/>
              <a:t> i zwiększona produkcja kolagenu typu </a:t>
            </a:r>
            <a:r>
              <a:rPr lang="pl-PL" dirty="0" smtClean="0"/>
              <a:t>III i </a:t>
            </a:r>
            <a:r>
              <a:rPr lang="pl-PL" dirty="0" err="1"/>
              <a:t>płytkopochodnego</a:t>
            </a:r>
            <a:r>
              <a:rPr lang="pl-PL" dirty="0"/>
              <a:t> czynnika wzrostu ß</a:t>
            </a:r>
          </a:p>
          <a:p>
            <a:pPr marL="0" indent="0">
              <a:buNone/>
            </a:pPr>
            <a:r>
              <a:rPr lang="pl-PL" dirty="0"/>
              <a:t>• alkoholizm</a:t>
            </a:r>
          </a:p>
          <a:p>
            <a:pPr marL="0" indent="0">
              <a:buNone/>
            </a:pPr>
            <a:r>
              <a:rPr lang="pl-PL" dirty="0"/>
              <a:t>• cukrzyca</a:t>
            </a:r>
          </a:p>
          <a:p>
            <a:pPr marL="0" indent="0">
              <a:buNone/>
            </a:pPr>
            <a:r>
              <a:rPr lang="pl-PL" dirty="0"/>
              <a:t>• nikotynizm</a:t>
            </a:r>
          </a:p>
          <a:p>
            <a:pPr marL="0" indent="0">
              <a:buNone/>
            </a:pPr>
            <a:r>
              <a:rPr lang="pl-PL" dirty="0"/>
              <a:t>• urazy zawodowe</a:t>
            </a:r>
          </a:p>
          <a:p>
            <a:pPr marL="0" indent="0">
              <a:buNone/>
            </a:pPr>
            <a:r>
              <a:rPr lang="pl-PL" dirty="0"/>
              <a:t>• zakażenie HIV</a:t>
            </a:r>
          </a:p>
        </p:txBody>
      </p:sp>
    </p:spTree>
    <p:extLst>
      <p:ext uri="{BB962C8B-B14F-4D97-AF65-F5344CB8AC3E}">
        <p14:creationId xmlns:p14="http://schemas.microsoft.com/office/powerpoint/2010/main" val="22105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Choroba </a:t>
            </a:r>
            <a:r>
              <a:rPr lang="pl-PL" dirty="0" err="1" smtClean="0"/>
              <a:t>Dupuytrena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6563"/>
            <a:ext cx="4036953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441" y="1276563"/>
            <a:ext cx="4027379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Choroba </a:t>
            </a:r>
            <a:r>
              <a:rPr lang="pl-PL" dirty="0" err="1" smtClean="0"/>
              <a:t>Dupuytrena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• przecięcie</a:t>
            </a:r>
          </a:p>
          <a:p>
            <a:pPr marL="0" indent="0">
              <a:buNone/>
            </a:pPr>
            <a:r>
              <a:rPr lang="pl-PL" dirty="0"/>
              <a:t>• wycięcie</a:t>
            </a:r>
          </a:p>
          <a:p>
            <a:pPr marL="0" indent="0">
              <a:buNone/>
            </a:pPr>
            <a:r>
              <a:rPr lang="pl-PL" dirty="0"/>
              <a:t>• iniekcja </a:t>
            </a:r>
            <a:r>
              <a:rPr lang="pl-PL" dirty="0" err="1"/>
              <a:t>kolagenazy</a:t>
            </a:r>
            <a:r>
              <a:rPr lang="pl-PL" dirty="0"/>
              <a:t> w obszar pogrubiałego rozcięgna - </a:t>
            </a:r>
            <a:r>
              <a:rPr lang="pl-PL" dirty="0" err="1"/>
              <a:t>Xiapex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dirty="0" err="1"/>
              <a:t>Pfizer</a:t>
            </a:r>
            <a:r>
              <a:rPr lang="pl-PL" dirty="0"/>
              <a:t>) [</a:t>
            </a:r>
            <a:r>
              <a:rPr lang="pl-PL" dirty="0" err="1"/>
              <a:t>Xiafex</a:t>
            </a:r>
            <a:r>
              <a:rPr lang="pl-PL" dirty="0"/>
              <a:t> USA] - </a:t>
            </a:r>
            <a:r>
              <a:rPr lang="pl-PL" dirty="0" err="1"/>
              <a:t>collagenase</a:t>
            </a:r>
            <a:r>
              <a:rPr lang="pl-PL" dirty="0"/>
              <a:t> clostridium </a:t>
            </a:r>
            <a:r>
              <a:rPr lang="pl-PL" dirty="0" err="1"/>
              <a:t>hystoliticum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07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RZS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obrzęk tkanek miękkich</a:t>
            </a:r>
          </a:p>
          <a:p>
            <a:r>
              <a:rPr lang="pl-PL" dirty="0"/>
              <a:t>zrzeszotnienie</a:t>
            </a:r>
          </a:p>
          <a:p>
            <a:r>
              <a:rPr lang="pl-PL" dirty="0"/>
              <a:t>zwężenie szpar stawowych</a:t>
            </a:r>
          </a:p>
          <a:p>
            <a:r>
              <a:rPr lang="pl-PL" dirty="0"/>
              <a:t>brzeżne ubytki</a:t>
            </a:r>
          </a:p>
          <a:p>
            <a:r>
              <a:rPr lang="pl-PL" dirty="0"/>
              <a:t>zazwyczaj symetrycznie obustronne</a:t>
            </a:r>
          </a:p>
        </p:txBody>
      </p:sp>
    </p:spTree>
    <p:extLst>
      <p:ext uri="{BB962C8B-B14F-4D97-AF65-F5344CB8AC3E}">
        <p14:creationId xmlns:p14="http://schemas.microsoft.com/office/powerpoint/2010/main" val="18850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381302"/>
            <a:ext cx="1921589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52883"/>
            <a:ext cx="4185675" cy="28318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76313" y="1913557"/>
            <a:ext cx="2974391" cy="19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Zwichnięcie stawu łokciowego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222358"/>
            <a:ext cx="1821987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36012"/>
            <a:ext cx="5080051" cy="30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Anatomia i biomechanika ręki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 mięśni wewnętrznych</a:t>
            </a:r>
          </a:p>
          <a:p>
            <a:r>
              <a:rPr lang="pl-PL" dirty="0"/>
              <a:t>24 ścięgna końcowe 15 mięśni przedramienia</a:t>
            </a:r>
          </a:p>
          <a:p>
            <a:r>
              <a:rPr lang="pl-PL" dirty="0"/>
              <a:t>4,5 czynności / 1 mięsień</a:t>
            </a:r>
          </a:p>
          <a:p>
            <a:r>
              <a:rPr lang="pl-PL" dirty="0"/>
              <a:t>3,8 mięśnia / 1 </a:t>
            </a:r>
            <a:r>
              <a:rPr lang="pl-PL" dirty="0" smtClean="0"/>
              <a:t>czynność</a:t>
            </a:r>
          </a:p>
          <a:p>
            <a:r>
              <a:rPr lang="pl-PL" dirty="0"/>
              <a:t>0,2 % masy </a:t>
            </a:r>
            <a:r>
              <a:rPr lang="pl-PL" dirty="0" err="1"/>
              <a:t>biomechanizmu</a:t>
            </a:r>
            <a:endParaRPr lang="pl-PL" dirty="0"/>
          </a:p>
          <a:p>
            <a:r>
              <a:rPr lang="pl-PL" dirty="0"/>
              <a:t>11% ruchliwości</a:t>
            </a:r>
          </a:p>
          <a:p>
            <a:r>
              <a:rPr lang="pl-PL" dirty="0"/>
              <a:t>18% jednostek motorycznych</a:t>
            </a:r>
          </a:p>
        </p:txBody>
      </p:sp>
    </p:spTree>
    <p:extLst>
      <p:ext uri="{BB962C8B-B14F-4D97-AF65-F5344CB8AC3E}">
        <p14:creationId xmlns:p14="http://schemas.microsoft.com/office/powerpoint/2010/main" val="23135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Urazy ręki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9025" y="1635646"/>
            <a:ext cx="4834880" cy="1584176"/>
          </a:xfrm>
        </p:spPr>
        <p:txBody>
          <a:bodyPr/>
          <a:lstStyle/>
          <a:p>
            <a:r>
              <a:rPr lang="pl-PL" dirty="0" smtClean="0"/>
              <a:t>30% uszkodzeń narządów ruchu</a:t>
            </a:r>
          </a:p>
          <a:p>
            <a:r>
              <a:rPr lang="pl-PL" dirty="0" smtClean="0"/>
              <a:t>60% w związku z pracą zawodową</a:t>
            </a:r>
          </a:p>
          <a:p>
            <a:r>
              <a:rPr lang="pl-PL" dirty="0" smtClean="0"/>
              <a:t>2 x mężczyźni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92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kości łódeczkowatej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r>
              <a:rPr lang="pl-PL" dirty="0"/>
              <a:t>70% złamań kości nadgarstka</a:t>
            </a:r>
          </a:p>
          <a:p>
            <a:r>
              <a:rPr lang="pl-PL" dirty="0"/>
              <a:t>10,6 / 100 000 osób/rok (USA)</a:t>
            </a:r>
          </a:p>
          <a:p>
            <a:r>
              <a:rPr lang="en-US" dirty="0" err="1"/>
              <a:t>Dy</a:t>
            </a:r>
            <a:r>
              <a:rPr lang="en-US" dirty="0"/>
              <a:t> CJ et all: An Epidemiologic Perspective on Scaphoid Fracture Treatment and Frequency off </a:t>
            </a:r>
            <a:r>
              <a:rPr lang="en-US" dirty="0" smtClean="0"/>
              <a:t>Nonunion</a:t>
            </a:r>
            <a:r>
              <a:rPr lang="pl-PL" dirty="0" smtClean="0"/>
              <a:t> </a:t>
            </a:r>
            <a:r>
              <a:rPr lang="en-US" dirty="0" smtClean="0"/>
              <a:t>Surgery </a:t>
            </a:r>
            <a:r>
              <a:rPr lang="en-US" dirty="0"/>
              <a:t>in the USA. HSS J. 2018; 14(3):245-250.</a:t>
            </a:r>
          </a:p>
          <a:p>
            <a:r>
              <a:rPr lang="pl-PL" dirty="0"/>
              <a:t>10,8% po </a:t>
            </a:r>
            <a:r>
              <a:rPr lang="pl-PL" dirty="0" smtClean="0"/>
              <a:t>zespoleniu*, brak </a:t>
            </a:r>
            <a:r>
              <a:rPr lang="pl-PL" dirty="0"/>
              <a:t>zrostu 3% po unieruchomieniu</a:t>
            </a:r>
          </a:p>
        </p:txBody>
      </p:sp>
    </p:spTree>
    <p:extLst>
      <p:ext uri="{BB962C8B-B14F-4D97-AF65-F5344CB8AC3E}">
        <p14:creationId xmlns:p14="http://schemas.microsoft.com/office/powerpoint/2010/main" val="145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kości łódeczkowatej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5686"/>
            <a:ext cx="4738063" cy="2304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96136" y="1419686"/>
            <a:ext cx="250209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kości łódeczkowatej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9622"/>
            <a:ext cx="3002691" cy="30241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19622"/>
            <a:ext cx="3300276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kości łódeczkowatej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79661"/>
            <a:ext cx="4400325" cy="20814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80395"/>
            <a:ext cx="2683125" cy="2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Złamanie </a:t>
            </a:r>
            <a:r>
              <a:rPr lang="pl-PL" dirty="0" err="1" smtClean="0"/>
              <a:t>Collesa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pozastawowe </a:t>
            </a:r>
            <a:r>
              <a:rPr lang="pl-PL" dirty="0"/>
              <a:t>złamanie </a:t>
            </a:r>
            <a:r>
              <a:rPr lang="pl-PL" dirty="0" smtClean="0"/>
              <a:t>dalszej </a:t>
            </a:r>
            <a:r>
              <a:rPr lang="pl-PL" dirty="0" err="1" smtClean="0"/>
              <a:t>przynasady</a:t>
            </a:r>
            <a:r>
              <a:rPr lang="pl-PL" dirty="0" smtClean="0"/>
              <a:t> </a:t>
            </a:r>
            <a:r>
              <a:rPr lang="pl-PL" dirty="0"/>
              <a:t>kości promieniowej</a:t>
            </a:r>
          </a:p>
          <a:p>
            <a:r>
              <a:rPr lang="pl-PL" dirty="0"/>
              <a:t>upadek na wyprostowaną rękę</a:t>
            </a:r>
          </a:p>
          <a:p>
            <a:r>
              <a:rPr lang="pl-PL" dirty="0"/>
              <a:t>zniekształcenie typu bagnet lub </a:t>
            </a:r>
            <a:r>
              <a:rPr lang="pl-PL" dirty="0" smtClean="0"/>
              <a:t>widelec (</a:t>
            </a:r>
            <a:r>
              <a:rPr lang="pl-PL" dirty="0" err="1" smtClean="0"/>
              <a:t>bayonet</a:t>
            </a:r>
            <a:r>
              <a:rPr lang="pl-PL" dirty="0" smtClean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silver</a:t>
            </a:r>
            <a:r>
              <a:rPr lang="pl-PL" dirty="0"/>
              <a:t> </a:t>
            </a:r>
            <a:r>
              <a:rPr lang="pl-PL" dirty="0" err="1"/>
              <a:t>fork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7DC1"/>
      </a:dk2>
      <a:lt2>
        <a:srgbClr val="A92037"/>
      </a:lt2>
      <a:accent1>
        <a:srgbClr val="007DC1"/>
      </a:accent1>
      <a:accent2>
        <a:srgbClr val="A92037"/>
      </a:accent2>
      <a:accent3>
        <a:srgbClr val="D8D8D8"/>
      </a:accent3>
      <a:accent4>
        <a:srgbClr val="7F7F7F"/>
      </a:accent4>
      <a:accent5>
        <a:srgbClr val="76923C"/>
      </a:accent5>
      <a:accent6>
        <a:srgbClr val="8DB3E2"/>
      </a:accent6>
      <a:hlink>
        <a:srgbClr val="007DC1"/>
      </a:hlink>
      <a:folHlink>
        <a:srgbClr val="A92037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469</Words>
  <Application>Microsoft Office PowerPoint</Application>
  <PresentationFormat>Pokaz na ekranie (16:9)</PresentationFormat>
  <Paragraphs>75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Motyw pakietu Office</vt:lpstr>
      <vt:lpstr>Prezentacja programu PowerPoint</vt:lpstr>
      <vt:lpstr>Prezentacja programu PowerPoint</vt:lpstr>
      <vt:lpstr>Anatomia i biomechanika ręki</vt:lpstr>
      <vt:lpstr>Urazy ręki</vt:lpstr>
      <vt:lpstr>Złamanie kości łódeczkowatej</vt:lpstr>
      <vt:lpstr>Złamanie kości łódeczkowatej</vt:lpstr>
      <vt:lpstr>Złamanie kości łódeczkowatej</vt:lpstr>
      <vt:lpstr>Złamanie kości łódeczkowatej</vt:lpstr>
      <vt:lpstr>Złamanie Collesa</vt:lpstr>
      <vt:lpstr>Złamanie Collesa </vt:lpstr>
      <vt:lpstr>Złamanie Collesa</vt:lpstr>
      <vt:lpstr>Złamanie Collesa</vt:lpstr>
      <vt:lpstr>Unerwienie czuciowe ręki</vt:lpstr>
      <vt:lpstr>Podział Seddon`a</vt:lpstr>
      <vt:lpstr>Podział Seddon`a</vt:lpstr>
      <vt:lpstr>Podział Seddon`a</vt:lpstr>
      <vt:lpstr>Zespół cieśni nadgarstka</vt:lpstr>
      <vt:lpstr>Zespół cieśni nadgarstka</vt:lpstr>
      <vt:lpstr>Zespół cieśni nadgarstka</vt:lpstr>
      <vt:lpstr>Palec trzaskający</vt:lpstr>
      <vt:lpstr>Palec trzaskający</vt:lpstr>
      <vt:lpstr>Choroba Dupuytrena </vt:lpstr>
      <vt:lpstr>Choroba Dupuytrena</vt:lpstr>
      <vt:lpstr>Choroba Dupuytrena</vt:lpstr>
      <vt:lpstr>RZS </vt:lpstr>
      <vt:lpstr>RZS</vt:lpstr>
      <vt:lpstr>Zwichnięcie stawu łokciowego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klaudia.zakrzewska</dc:creator>
  <cp:lastModifiedBy>Klinika Orto4</cp:lastModifiedBy>
  <cp:revision>31</cp:revision>
  <dcterms:created xsi:type="dcterms:W3CDTF">2018-06-27T12:17:03Z</dcterms:created>
  <dcterms:modified xsi:type="dcterms:W3CDTF">2019-10-20T15:36:36Z</dcterms:modified>
</cp:coreProperties>
</file>