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448" r:id="rId4"/>
    <p:sldId id="461" r:id="rId5"/>
    <p:sldId id="447" r:id="rId6"/>
    <p:sldId id="439" r:id="rId7"/>
    <p:sldId id="374" r:id="rId8"/>
    <p:sldId id="376" r:id="rId9"/>
    <p:sldId id="377" r:id="rId10"/>
    <p:sldId id="375" r:id="rId11"/>
    <p:sldId id="378" r:id="rId12"/>
    <p:sldId id="379" r:id="rId13"/>
    <p:sldId id="381" r:id="rId14"/>
    <p:sldId id="382" r:id="rId15"/>
    <p:sldId id="445" r:id="rId16"/>
    <p:sldId id="446" r:id="rId17"/>
    <p:sldId id="462" r:id="rId18"/>
    <p:sldId id="267" r:id="rId19"/>
    <p:sldId id="306" r:id="rId20"/>
    <p:sldId id="307" r:id="rId21"/>
    <p:sldId id="308" r:id="rId22"/>
    <p:sldId id="309" r:id="rId23"/>
    <p:sldId id="297" r:id="rId24"/>
    <p:sldId id="298" r:id="rId25"/>
    <p:sldId id="276" r:id="rId26"/>
    <p:sldId id="277" r:id="rId27"/>
    <p:sldId id="310" r:id="rId28"/>
    <p:sldId id="299" r:id="rId29"/>
    <p:sldId id="300" r:id="rId30"/>
    <p:sldId id="311" r:id="rId31"/>
    <p:sldId id="275" r:id="rId32"/>
    <p:sldId id="274" r:id="rId33"/>
    <p:sldId id="301" r:id="rId34"/>
    <p:sldId id="305" r:id="rId35"/>
    <p:sldId id="259" r:id="rId36"/>
    <p:sldId id="260" r:id="rId37"/>
    <p:sldId id="272" r:id="rId38"/>
    <p:sldId id="273" r:id="rId39"/>
    <p:sldId id="264" r:id="rId40"/>
    <p:sldId id="270" r:id="rId41"/>
    <p:sldId id="278" r:id="rId42"/>
    <p:sldId id="280" r:id="rId43"/>
    <p:sldId id="284" r:id="rId44"/>
    <p:sldId id="281" r:id="rId45"/>
    <p:sldId id="282" r:id="rId46"/>
    <p:sldId id="295" r:id="rId47"/>
    <p:sldId id="285" r:id="rId48"/>
    <p:sldId id="451" r:id="rId49"/>
    <p:sldId id="466" r:id="rId50"/>
    <p:sldId id="469" r:id="rId51"/>
    <p:sldId id="470" r:id="rId52"/>
    <p:sldId id="473" r:id="rId53"/>
    <p:sldId id="291" r:id="rId54"/>
    <p:sldId id="290" r:id="rId55"/>
    <p:sldId id="292" r:id="rId56"/>
    <p:sldId id="293" r:id="rId57"/>
    <p:sldId id="294" r:id="rId58"/>
    <p:sldId id="463" r:id="rId59"/>
    <p:sldId id="287" r:id="rId60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3211"/>
  </p:normalViewPr>
  <p:slideViewPr>
    <p:cSldViewPr>
      <p:cViewPr varScale="1">
        <p:scale>
          <a:sx n="115" d="100"/>
          <a:sy n="115" d="100"/>
        </p:scale>
        <p:origin x="54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61BCC-0D09-864F-9C42-B3AC89E6BC86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0A51E-E81E-A742-AE30-7F7D70089D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82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ymbol zastępczy obrazu slajdu 1">
            <a:extLst>
              <a:ext uri="{FF2B5EF4-FFF2-40B4-BE49-F238E27FC236}">
                <a16:creationId xmlns:a16="http://schemas.microsoft.com/office/drawing/2014/main" id="{12BE4C86-901E-544B-9A93-90D092C16B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Symbol zastępczy notatek 2">
            <a:extLst>
              <a:ext uri="{FF2B5EF4-FFF2-40B4-BE49-F238E27FC236}">
                <a16:creationId xmlns:a16="http://schemas.microsoft.com/office/drawing/2014/main" id="{FFE3BED8-9BD2-5E4E-A518-B1AEBA8FE3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/>
              <a:t>Chrząstka wzrostowa pojawiająca się średnio ok. 2 roku życia umożliwia wzrost kości na długość</a:t>
            </a:r>
          </a:p>
          <a:p>
            <a:r>
              <a:rPr lang="pl-PL" altLang="pl-PL"/>
              <a:t>Tempo zależy od </a:t>
            </a:r>
            <a:r>
              <a:rPr lang="en-US" altLang="pl-PL"/>
              <a:t>:</a:t>
            </a:r>
            <a:endParaRPr lang="pl-PL" altLang="pl-PL"/>
          </a:p>
          <a:p>
            <a:r>
              <a:rPr lang="en-US" altLang="pl-PL"/>
              <a:t>                 </a:t>
            </a:r>
            <a:endParaRPr lang="en-US" altLang="pl-PL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pl-PL" altLang="pl-PL"/>
              <a:t>Jest to też miejsce szczególnie podatne na urazy, których to konsekwencje mogą zostac obecne na długie lata.</a:t>
            </a:r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608738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>
            <a:extLst>
              <a:ext uri="{FF2B5EF4-FFF2-40B4-BE49-F238E27FC236}">
                <a16:creationId xmlns:a16="http://schemas.microsoft.com/office/drawing/2014/main" id="{CCC91CBC-6ABB-2A40-99D7-235268BEFF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Symbol zastępczy notatek 2">
            <a:extLst>
              <a:ext uri="{FF2B5EF4-FFF2-40B4-BE49-F238E27FC236}">
                <a16:creationId xmlns:a16="http://schemas.microsoft.com/office/drawing/2014/main" id="{58FB4B9A-B386-9047-96A3-0193A639AE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/>
              <a:t>Zadziwiająca szybkość gojenia złamań, widoczne już po 3 tygodnie po repozycji zamknietej.</a:t>
            </a:r>
          </a:p>
          <a:p>
            <a:endParaRPr lang="pl-PL" altLang="pl-PL"/>
          </a:p>
          <a:p>
            <a:r>
              <a:rPr lang="pl-PL" altLang="en-US"/>
              <a:t>Dzieci goj</a:t>
            </a:r>
            <a:r>
              <a:rPr lang="en-US" altLang="en-US"/>
              <a:t>ą</a:t>
            </a:r>
            <a:r>
              <a:rPr lang="pl-PL" altLang="en-US"/>
              <a:t> się szybciej</a:t>
            </a:r>
            <a:r>
              <a:rPr lang="en-US" altLang="en-US"/>
              <a:t> (</a:t>
            </a:r>
            <a:r>
              <a:rPr lang="pl-PL" altLang="en-US"/>
              <a:t>wiek</a:t>
            </a:r>
            <a:r>
              <a:rPr lang="en-US" altLang="en-US"/>
              <a:t>, mechani</a:t>
            </a:r>
            <a:r>
              <a:rPr lang="pl-PL" altLang="en-US"/>
              <a:t>z</a:t>
            </a:r>
            <a:r>
              <a:rPr lang="en-US" altLang="en-US"/>
              <a:t>m </a:t>
            </a:r>
            <a:r>
              <a:rPr lang="pl-PL" altLang="en-US"/>
              <a:t>urazu</a:t>
            </a:r>
            <a:r>
              <a:rPr lang="en-US" altLang="en-US"/>
              <a:t>, </a:t>
            </a:r>
            <a:r>
              <a:rPr lang="pl-PL" altLang="en-US"/>
              <a:t>lokalizacja złamania</a:t>
            </a:r>
            <a:r>
              <a:rPr lang="en-US" altLang="en-US"/>
              <a:t>, </a:t>
            </a:r>
            <a:r>
              <a:rPr lang="pl-PL" altLang="en-US"/>
              <a:t>pierwotne przemieszczenie</a:t>
            </a:r>
            <a:r>
              <a:rPr lang="en-US" altLang="en-US"/>
              <a:t>, </a:t>
            </a:r>
            <a:r>
              <a:rPr lang="pl-PL" altLang="en-US"/>
              <a:t>otwarte </a:t>
            </a:r>
            <a:r>
              <a:rPr lang="en-US" altLang="en-US"/>
              <a:t>c</a:t>
            </a:r>
            <a:r>
              <a:rPr lang="pl-PL" altLang="en-US"/>
              <a:t>zy</a:t>
            </a:r>
            <a:r>
              <a:rPr lang="en-US" altLang="en-US"/>
              <a:t> </a:t>
            </a:r>
            <a:r>
              <a:rPr lang="pl-PL" altLang="en-US"/>
              <a:t>zamknięte</a:t>
            </a:r>
            <a:r>
              <a:rPr lang="en-US" altLang="en-US"/>
              <a:t>)</a:t>
            </a:r>
          </a:p>
          <a:p>
            <a:r>
              <a:rPr lang="pl-PL" altLang="en-US"/>
              <a:t>Krótszy czas unieruchomienia</a:t>
            </a:r>
            <a:endParaRPr lang="en-US" altLang="en-US"/>
          </a:p>
          <a:p>
            <a:r>
              <a:rPr lang="pl-PL" altLang="en-US"/>
              <a:t>Mniejsze prawdopodobieństwo wystąpienia przykurczów stawowych</a:t>
            </a:r>
            <a:endParaRPr lang="en-US" altLang="en-US"/>
          </a:p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18251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ymbol zastępczy obrazu slajdu 1">
            <a:extLst>
              <a:ext uri="{FF2B5EF4-FFF2-40B4-BE49-F238E27FC236}">
                <a16:creationId xmlns:a16="http://schemas.microsoft.com/office/drawing/2014/main" id="{4591E2EB-0195-6B44-8C26-4B3D0BDFB2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Symbol zastępczy notatek 2">
            <a:extLst>
              <a:ext uri="{FF2B5EF4-FFF2-40B4-BE49-F238E27FC236}">
                <a16:creationId xmlns:a16="http://schemas.microsoft.com/office/drawing/2014/main" id="{CA9CD16B-1697-6344-84E5-67D04D773D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/>
              <a:t>I ostatecznie zdolność po przebudowy kości. </a:t>
            </a:r>
          </a:p>
          <a:p>
            <a:endParaRPr lang="pl-PL" altLang="pl-PL"/>
          </a:p>
          <a:p>
            <a:r>
              <a:rPr lang="pl-PL" altLang="pl-PL"/>
              <a:t>Prawa Heutter-Volkmanna i Wolffa-Delpecha – zjawisko remodelowania kości zachodzi pod wpływem działaniasił mechanicznych: nacisku, grawitacji, pociągania przez więzadła, ścięgna imięśnie maleje wraz z wiekiem dziecka.</a:t>
            </a:r>
          </a:p>
          <a:p>
            <a:endParaRPr lang="pl-PL" altLang="pl-PL"/>
          </a:p>
          <a:p>
            <a:pPr algn="ctr"/>
            <a:endParaRPr lang="ar-SA" altLang="pl-PL"/>
          </a:p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5113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ymbol zastępczy obrazu slajdu 1">
            <a:extLst>
              <a:ext uri="{FF2B5EF4-FFF2-40B4-BE49-F238E27FC236}">
                <a16:creationId xmlns:a16="http://schemas.microsoft.com/office/drawing/2014/main" id="{42DD8886-B924-9C42-9BA3-DC372C447C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Symbol zastępczy notatek 2">
            <a:extLst>
              <a:ext uri="{FF2B5EF4-FFF2-40B4-BE49-F238E27FC236}">
                <a16:creationId xmlns:a16="http://schemas.microsoft.com/office/drawing/2014/main" id="{DA9AE37C-B0CE-4D43-B9A4-7AD9CB9F57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>
                <a:solidFill>
                  <a:srgbClr val="FFFF00"/>
                </a:solidFill>
              </a:rPr>
              <a:t>Złamanie przynasady 5 latka, 3 tygodnie po</a:t>
            </a:r>
          </a:p>
          <a:p>
            <a:endParaRPr lang="pl-PL" altLang="pl-PL">
              <a:solidFill>
                <a:srgbClr val="FFFF00"/>
              </a:solidFill>
            </a:endParaRPr>
          </a:p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3063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0EB95-1970-4BBD-951D-10B7986CE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3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5446B-5815-4E98-99E9-204191D91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504056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20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9622"/>
            <a:ext cx="8229600" cy="302433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504056"/>
          </a:xfrm>
        </p:spPr>
        <p:txBody>
          <a:bodyPr>
            <a:normAutofit/>
          </a:bodyPr>
          <a:lstStyle>
            <a:lvl1pPr>
              <a:defRPr sz="20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419622"/>
            <a:ext cx="4040188" cy="648071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067694"/>
            <a:ext cx="4040188" cy="23762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419622"/>
            <a:ext cx="4041775" cy="648071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067694"/>
            <a:ext cx="4041775" cy="23762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504055"/>
          </a:xfrm>
        </p:spPr>
        <p:txBody>
          <a:bodyPr>
            <a:normAutofit/>
          </a:bodyPr>
          <a:lstStyle>
            <a:lvl1pPr>
              <a:defRPr sz="20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19F4-62EA-4B0A-9731-F9D476818675}" type="datetimeFigureOut">
              <a:rPr lang="pl-PL" smtClean="0"/>
              <a:pPr/>
              <a:t>15.10.2019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DAD8-B3E6-40FE-9D79-AF412543D5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699541"/>
            <a:ext cx="3008313" cy="504057"/>
          </a:xfrm>
        </p:spPr>
        <p:txBody>
          <a:bodyPr anchor="b"/>
          <a:lstStyle>
            <a:lvl1pPr algn="l">
              <a:defRPr sz="20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699543"/>
            <a:ext cx="5111750" cy="374441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203599"/>
            <a:ext cx="3008313" cy="32403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507854"/>
            <a:ext cx="5486400" cy="360040"/>
          </a:xfrm>
        </p:spPr>
        <p:txBody>
          <a:bodyPr anchor="b">
            <a:normAutofit/>
          </a:bodyPr>
          <a:lstStyle>
            <a:lvl1pPr algn="l">
              <a:defRPr sz="1600" b="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99541"/>
            <a:ext cx="5486400" cy="2664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3867895"/>
            <a:ext cx="5486400" cy="576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EAA1F7-305A-BE47-A2B9-992C96F74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C79B47A-7687-7642-AD5F-04961495C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9B9D57-3925-2F47-AEDB-7A50D2DCD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D5EE-874D-EB40-B6C5-8A4AFCC07561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6AA8B9-2898-C448-80BC-D1B7283B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9CA3A0-A80D-114E-B66F-EC0B6914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CD58A-6294-9647-B42D-6EA0CE0114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95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A4A7C8-5809-D44F-BDBD-7BC9C6A2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649857-2E7D-744C-B69D-78098ADB6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3BB09DF-6B1F-D841-A855-2D9157288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6201F69-EE87-5D42-AFC3-82D65C748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D5EE-874D-EB40-B6C5-8A4AFCC07561}" type="datetimeFigureOut">
              <a:rPr lang="pl-PL" smtClean="0"/>
              <a:t>15.10.2019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73FC34-167E-0449-B5A2-7E0F1A82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C6DCE8-3E48-134D-ACB3-884A24179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CD58A-6294-9647-B42D-6EA0CE0114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442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A19F4-62EA-4B0A-9731-F9D476818675}" type="datetimeFigureOut">
              <a:rPr lang="pl-PL" smtClean="0"/>
              <a:pPr/>
              <a:t>15.10.2019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BDAD8-B3E6-40FE-9D79-AF412543D5D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radiographics.rsnajnls.org/content/vol23/issue4/images/large/g03jl02g4b.jpeg" TargetMode="Externa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tif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0" y="29317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A92037"/>
                </a:solidFill>
                <a:latin typeface="+mj-lt"/>
              </a:rPr>
              <a:t>Staw kolanowy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0" y="38678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Andrzej Borowski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23478"/>
            <a:ext cx="5829300" cy="40005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chemeClr val="bg1"/>
                </a:solidFill>
              </a:rPr>
              <a:t>Koślawość pourazowa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29700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07904" y="555526"/>
            <a:ext cx="2099072" cy="3943350"/>
          </a:xfrm>
          <a:noFill/>
        </p:spPr>
      </p:pic>
    </p:spTree>
    <p:extLst>
      <p:ext uri="{BB962C8B-B14F-4D97-AF65-F5344CB8AC3E}">
        <p14:creationId xmlns:p14="http://schemas.microsoft.com/office/powerpoint/2010/main" val="51446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171450"/>
            <a:ext cx="5829300" cy="342900"/>
          </a:xfrm>
        </p:spPr>
        <p:txBody>
          <a:bodyPr>
            <a:normAutofit fontScale="90000"/>
          </a:bodyPr>
          <a:lstStyle/>
          <a:p>
            <a:r>
              <a:rPr lang="pl-PL" sz="2700" dirty="0">
                <a:solidFill>
                  <a:schemeClr val="bg1"/>
                </a:solidFill>
              </a:rPr>
              <a:t>Postępowanie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1700" y="735546"/>
            <a:ext cx="5829300" cy="3829050"/>
          </a:xfrm>
        </p:spPr>
        <p:txBody>
          <a:bodyPr/>
          <a:lstStyle/>
          <a:p>
            <a:r>
              <a:rPr lang="en-US" sz="1800" b="1" dirty="0"/>
              <a:t>2-6</a:t>
            </a:r>
            <a:r>
              <a:rPr lang="pl-PL" sz="1800" b="1" dirty="0"/>
              <a:t> lat</a:t>
            </a:r>
            <a:r>
              <a:rPr lang="en-US" sz="1800" b="1" dirty="0"/>
              <a:t>:</a:t>
            </a:r>
            <a:r>
              <a:rPr lang="en-US" sz="1800" dirty="0"/>
              <a:t> 95-98% </a:t>
            </a:r>
            <a:r>
              <a:rPr lang="pl-PL" sz="1800" dirty="0"/>
              <a:t> samoistna korekcja</a:t>
            </a:r>
            <a:endParaRPr lang="en-US" sz="1800" dirty="0"/>
          </a:p>
          <a:p>
            <a:r>
              <a:rPr lang="pl-PL" sz="1800" dirty="0"/>
              <a:t>Odległość między kostkami </a:t>
            </a:r>
            <a:r>
              <a:rPr lang="en-US" sz="1800" dirty="0"/>
              <a:t>&gt; 8-10 cm </a:t>
            </a:r>
            <a:r>
              <a:rPr lang="pl-PL" sz="1800" dirty="0"/>
              <a:t>w 10 </a:t>
            </a:r>
            <a:r>
              <a:rPr lang="pl-PL" sz="1800" dirty="0" err="1"/>
              <a:t>r.ż</a:t>
            </a:r>
            <a:r>
              <a:rPr lang="pl-PL" sz="1800" dirty="0"/>
              <a:t>.</a:t>
            </a:r>
            <a:endParaRPr lang="en-US" sz="1800" dirty="0"/>
          </a:p>
          <a:p>
            <a:endParaRPr lang="en-US" sz="1800" dirty="0"/>
          </a:p>
          <a:p>
            <a:pPr>
              <a:buFontTx/>
              <a:buChar char=" "/>
            </a:pPr>
            <a:r>
              <a:rPr lang="en-US" sz="1800" dirty="0"/>
              <a:t>1.) </a:t>
            </a:r>
            <a:r>
              <a:rPr lang="en-US" sz="1800" b="1" dirty="0" err="1"/>
              <a:t>Hemiephiphyseode</a:t>
            </a:r>
            <a:r>
              <a:rPr lang="pl-PL" sz="1800" b="1" dirty="0"/>
              <a:t>za</a:t>
            </a:r>
          </a:p>
          <a:p>
            <a:pPr>
              <a:buFontTx/>
              <a:buChar char=" "/>
            </a:pPr>
            <a:endParaRPr lang="en-US" sz="1800" dirty="0"/>
          </a:p>
          <a:p>
            <a:pPr>
              <a:buFontTx/>
              <a:buChar char=" "/>
            </a:pPr>
            <a:r>
              <a:rPr lang="en-US" sz="1800" dirty="0"/>
              <a:t>2.) </a:t>
            </a:r>
            <a:r>
              <a:rPr lang="pl-PL" sz="1800" b="1" dirty="0"/>
              <a:t>Zamknięta chrząstka wzrostowa</a:t>
            </a:r>
            <a:r>
              <a:rPr lang="en-US" sz="1800" dirty="0"/>
              <a:t>:</a:t>
            </a:r>
            <a:endParaRPr lang="pl-PL" sz="1800" dirty="0"/>
          </a:p>
          <a:p>
            <a:pPr>
              <a:buFontTx/>
              <a:buChar char=" "/>
            </a:pPr>
            <a:r>
              <a:rPr lang="en-US" sz="1800" dirty="0"/>
              <a:t> a.) </a:t>
            </a:r>
            <a:r>
              <a:rPr lang="pl-PL" sz="1800" b="1" dirty="0"/>
              <a:t>osteotomia piszczeli</a:t>
            </a:r>
            <a:endParaRPr lang="en-US" sz="1800" dirty="0"/>
          </a:p>
          <a:p>
            <a:pPr>
              <a:buFontTx/>
              <a:buChar char=" "/>
            </a:pPr>
            <a:r>
              <a:rPr lang="en-US" sz="1800" dirty="0"/>
              <a:t> b.) </a:t>
            </a:r>
            <a:r>
              <a:rPr lang="pl-PL" sz="1800" b="1" dirty="0"/>
              <a:t>osteotomia uda</a:t>
            </a:r>
            <a:endParaRPr lang="en-US" sz="1800" dirty="0"/>
          </a:p>
          <a:p>
            <a:pPr>
              <a:buFontTx/>
              <a:buChar char=" "/>
            </a:pPr>
            <a:endParaRPr lang="en-US" sz="1800" dirty="0">
              <a:solidFill>
                <a:srgbClr val="FFFF00"/>
              </a:solidFill>
            </a:endParaRPr>
          </a:p>
          <a:p>
            <a:pPr>
              <a:buFontTx/>
              <a:buChar char=" "/>
            </a:pP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32772" name="Picture 6" descr="Image1"/>
          <p:cNvPicPr>
            <a:picLocks noChangeAspect="1" noChangeArrowheads="1"/>
          </p:cNvPicPr>
          <p:nvPr/>
        </p:nvPicPr>
        <p:blipFill>
          <a:blip r:embed="rId2" cstate="print"/>
          <a:srcRect l="25232" r="30186"/>
          <a:stretch>
            <a:fillRect/>
          </a:stretch>
        </p:blipFill>
        <p:spPr bwMode="auto">
          <a:xfrm>
            <a:off x="723900" y="2427734"/>
            <a:ext cx="1447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015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Image1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 l="42322" t="16963" r="38441" b="7423"/>
          <a:stretch>
            <a:fillRect/>
          </a:stretch>
        </p:blipFill>
        <p:spPr bwMode="auto">
          <a:xfrm>
            <a:off x="1763688" y="832075"/>
            <a:ext cx="1572875" cy="349527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3795" name="Picture 6" descr="Image1"/>
          <p:cNvPicPr>
            <a:picLocks noChangeAspect="1" noChangeArrowheads="1"/>
          </p:cNvPicPr>
          <p:nvPr/>
        </p:nvPicPr>
        <p:blipFill>
          <a:blip r:embed="rId3" cstate="print"/>
          <a:srcRect l="31012" t="15517" r="26883"/>
          <a:stretch>
            <a:fillRect/>
          </a:stretch>
        </p:blipFill>
        <p:spPr bwMode="auto">
          <a:xfrm>
            <a:off x="4283968" y="832075"/>
            <a:ext cx="2924364" cy="351184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551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59482"/>
            <a:ext cx="5829300" cy="45720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chemeClr val="bg1"/>
                </a:solidFill>
              </a:rPr>
              <a:t>Choroba </a:t>
            </a:r>
            <a:r>
              <a:rPr lang="en-US" sz="2700" b="1" dirty="0">
                <a:solidFill>
                  <a:schemeClr val="bg1"/>
                </a:solidFill>
              </a:rPr>
              <a:t>Blount’</a:t>
            </a:r>
            <a:r>
              <a:rPr lang="pl-PL" sz="2700" b="1" dirty="0">
                <a:solidFill>
                  <a:schemeClr val="bg1"/>
                </a:solidFill>
              </a:rPr>
              <a:t>a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5844" name="Text Box 8"/>
          <p:cNvSpPr txBox="1">
            <a:spLocks noChangeArrowheads="1"/>
          </p:cNvSpPr>
          <p:nvPr/>
        </p:nvSpPr>
        <p:spPr bwMode="auto">
          <a:xfrm>
            <a:off x="3600450" y="4686300"/>
            <a:ext cx="194110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350" b="1" dirty="0">
                <a:solidFill>
                  <a:schemeClr val="bg1"/>
                </a:solidFill>
              </a:rPr>
              <a:t>Diagnoza po 2 roku życia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35845" name="Picture 10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231" y="915566"/>
            <a:ext cx="2157413" cy="3143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000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8" descr="blounts_dise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14500"/>
            <a:ext cx="3143250" cy="248721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6868" name="AutoShape 9"/>
          <p:cNvSpPr>
            <a:spLocks noChangeArrowheads="1"/>
          </p:cNvSpPr>
          <p:nvPr/>
        </p:nvSpPr>
        <p:spPr bwMode="auto">
          <a:xfrm>
            <a:off x="6343650" y="3257550"/>
            <a:ext cx="514350" cy="571500"/>
          </a:xfrm>
          <a:custGeom>
            <a:avLst/>
            <a:gdLst>
              <a:gd name="T0" fmla="*/ 484121920 w 21600"/>
              <a:gd name="T1" fmla="*/ 0 h 21600"/>
              <a:gd name="T2" fmla="*/ 484121920 w 21600"/>
              <a:gd name="T3" fmla="*/ 533783770 h 21600"/>
              <a:gd name="T4" fmla="*/ 103603610 w 21600"/>
              <a:gd name="T5" fmla="*/ 948325308 h 21600"/>
              <a:gd name="T6" fmla="*/ 691329076 w 21600"/>
              <a:gd name="T7" fmla="*/ 266892591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 sz="1350"/>
          </a:p>
        </p:txBody>
      </p:sp>
      <p:pic>
        <p:nvPicPr>
          <p:cNvPr id="36869" name="Picture 11" descr="A00230F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450" y="1714500"/>
            <a:ext cx="3028950" cy="24526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B8071EF-E107-C544-B962-4BE36F886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98326"/>
            <a:ext cx="5829300" cy="45720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chemeClr val="tx1"/>
                </a:solidFill>
              </a:rPr>
              <a:t>Choroba </a:t>
            </a:r>
            <a:r>
              <a:rPr lang="en-US" sz="2700" b="1" dirty="0">
                <a:solidFill>
                  <a:schemeClr val="tx1"/>
                </a:solidFill>
              </a:rPr>
              <a:t>Blount’</a:t>
            </a:r>
            <a:r>
              <a:rPr lang="pl-PL" sz="2700" b="1" dirty="0">
                <a:solidFill>
                  <a:schemeClr val="tx1"/>
                </a:solidFill>
              </a:rPr>
              <a:t>a</a:t>
            </a:r>
            <a:endParaRPr lang="en-US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48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95F40C-BC0C-EF45-B714-6EA41E50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4618F0C-696C-204A-9AA8-DD032F93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313" y="41846"/>
            <a:ext cx="4635281" cy="168333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A29348A-B7B8-9349-B328-FF78EDB1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02" y="3438961"/>
            <a:ext cx="1962042" cy="146398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0BDBDD3-BAB5-984D-94DE-F3C6CD72D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829" y="1403360"/>
            <a:ext cx="5004248" cy="17062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5784DD1-AF15-C742-8E48-956C5E005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850" y="2787774"/>
            <a:ext cx="4911257" cy="225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2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0D6E40-8E20-3444-81AE-71321A85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3C3F16-9FDE-2D4E-B588-CEE41B32B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57" y="519522"/>
            <a:ext cx="2274466" cy="288099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03FE6C2-831E-C44D-B054-CCCE1E531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52"/>
          <a:stretch/>
        </p:blipFill>
        <p:spPr>
          <a:xfrm>
            <a:off x="3059832" y="2342926"/>
            <a:ext cx="5328300" cy="211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57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E027BE-CD32-0B42-9392-57377030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3617" y="30469"/>
            <a:ext cx="8229600" cy="504056"/>
          </a:xfrm>
        </p:spPr>
        <p:txBody>
          <a:bodyPr/>
          <a:lstStyle/>
          <a:p>
            <a:r>
              <a:rPr lang="pl-PL" dirty="0"/>
              <a:t>Choroba zwyrodnieniowa stawu kolanowego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40E79A-CE11-3045-81B6-3C5F384AE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E49597F-EFA9-3047-B5BB-6BF1554CC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6" t="17470" r="22390" b="331"/>
          <a:stretch/>
        </p:blipFill>
        <p:spPr>
          <a:xfrm>
            <a:off x="1763688" y="1059582"/>
            <a:ext cx="1484833" cy="29060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B97C94B-1FD9-E646-95F7-98318AFF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113" y="1059582"/>
            <a:ext cx="4326166" cy="29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11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C07B29-F2C8-9D45-A50B-65C06AF74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9D3D0CC-66E0-9D48-86E9-92FE872C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20" y="1491630"/>
            <a:ext cx="3681759" cy="275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54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Etiologia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r>
              <a:rPr lang="pl-PL" dirty="0"/>
              <a:t>Pierwotna (idiopatyczna) choroba zwyrodnieniowa stawów </a:t>
            </a:r>
          </a:p>
          <a:p>
            <a:pPr>
              <a:buNone/>
            </a:pPr>
            <a:r>
              <a:rPr lang="pl-PL" dirty="0">
                <a:solidFill>
                  <a:srgbClr val="00B0F0"/>
                </a:solidFill>
              </a:rPr>
              <a:t>	(</a:t>
            </a:r>
            <a:r>
              <a:rPr lang="pl-PL" i="1" dirty="0" err="1">
                <a:solidFill>
                  <a:srgbClr val="00B0F0"/>
                </a:solidFill>
              </a:rPr>
              <a:t>arthrosis</a:t>
            </a:r>
            <a:r>
              <a:rPr lang="pl-PL" i="1" dirty="0">
                <a:solidFill>
                  <a:srgbClr val="00B0F0"/>
                </a:solidFill>
              </a:rPr>
              <a:t> </a:t>
            </a:r>
            <a:r>
              <a:rPr lang="pl-PL" i="1" dirty="0" err="1">
                <a:solidFill>
                  <a:srgbClr val="00B0F0"/>
                </a:solidFill>
              </a:rPr>
              <a:t>idiopathica</a:t>
            </a:r>
            <a:r>
              <a:rPr lang="pl-PL" dirty="0">
                <a:solidFill>
                  <a:srgbClr val="00B0F0"/>
                </a:solidFill>
              </a:rPr>
              <a:t>)</a:t>
            </a:r>
            <a:endParaRPr lang="pl-PL" dirty="0"/>
          </a:p>
          <a:p>
            <a:pPr>
              <a:buNone/>
            </a:pPr>
            <a:endParaRPr lang="pl-PL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pl-PL" dirty="0"/>
              <a:t>Wtórna choroba zwyrodnieniowa stawów </a:t>
            </a:r>
          </a:p>
          <a:p>
            <a:pPr>
              <a:buNone/>
            </a:pPr>
            <a:r>
              <a:rPr lang="pl-PL" dirty="0">
                <a:solidFill>
                  <a:srgbClr val="00B0F0"/>
                </a:solidFill>
              </a:rPr>
              <a:t>	(</a:t>
            </a:r>
            <a:r>
              <a:rPr lang="pl-PL" i="1" dirty="0" err="1">
                <a:solidFill>
                  <a:srgbClr val="00B0F0"/>
                </a:solidFill>
              </a:rPr>
              <a:t>arthrosis</a:t>
            </a:r>
            <a:r>
              <a:rPr lang="pl-PL" i="1" dirty="0">
                <a:solidFill>
                  <a:srgbClr val="00B0F0"/>
                </a:solidFill>
              </a:rPr>
              <a:t> </a:t>
            </a:r>
            <a:r>
              <a:rPr lang="pl-PL" i="1" dirty="0" err="1">
                <a:solidFill>
                  <a:srgbClr val="00B0F0"/>
                </a:solidFill>
              </a:rPr>
              <a:t>secundaria</a:t>
            </a:r>
            <a:r>
              <a:rPr lang="pl-PL" dirty="0">
                <a:solidFill>
                  <a:srgbClr val="00B0F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410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3603"/>
          </a:xfrm>
        </p:spPr>
        <p:txBody>
          <a:bodyPr>
            <a:normAutofit/>
          </a:bodyPr>
          <a:lstStyle/>
          <a:p>
            <a:endParaRPr lang="pl-PL" sz="2000" b="1" dirty="0">
              <a:solidFill>
                <a:srgbClr val="A9203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+mj-lt"/>
              </a:rPr>
              <a:t>Przygotowanie </a:t>
            </a:r>
            <a:r>
              <a:rPr lang="pl-PL" dirty="0"/>
              <a:t>merytoryczne seminariów w formie prezentacji przypadków klinicznych w ramach projektu „Operacja - Integracja!" Zintegrowany Program Uniwersytetu Medycznego w Łodzi (POWR.03.05.00-00-Z065/17) współfinansowany z Unii Europejskiej w ramach Europejskiego Funduszu Społecznego Priorytet III. Szkolnictwo wyższe dla gospodarki i rozwoju. Działanie 3.5 Kompleksowe programy szkół wyższych</a:t>
            </a:r>
            <a:endParaRPr lang="pl-PL" sz="2000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Pierwotna choroba zwyrodnieniowa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l-PL" dirty="0"/>
              <a:t>Teoria genetyczna </a:t>
            </a:r>
            <a:r>
              <a:rPr lang="pl-PL" sz="1500" dirty="0">
                <a:solidFill>
                  <a:srgbClr val="00B0F0"/>
                </a:solidFill>
              </a:rPr>
              <a:t>(</a:t>
            </a:r>
            <a:r>
              <a:rPr lang="pl-PL" sz="1500" dirty="0" err="1">
                <a:solidFill>
                  <a:srgbClr val="00B0F0"/>
                </a:solidFill>
              </a:rPr>
              <a:t>abberacje</a:t>
            </a:r>
            <a:r>
              <a:rPr lang="pl-PL" sz="1500" dirty="0">
                <a:solidFill>
                  <a:srgbClr val="00B0F0"/>
                </a:solidFill>
              </a:rPr>
              <a:t> genów dla kolagenu typu II i </a:t>
            </a:r>
            <a:r>
              <a:rPr lang="pl-PL" sz="1500" dirty="0" err="1">
                <a:solidFill>
                  <a:srgbClr val="00B0F0"/>
                </a:solidFill>
              </a:rPr>
              <a:t>proteoglokanów</a:t>
            </a:r>
            <a:r>
              <a:rPr lang="pl-PL" sz="1500" dirty="0">
                <a:solidFill>
                  <a:srgbClr val="00B0F0"/>
                </a:solidFill>
              </a:rPr>
              <a:t>) </a:t>
            </a:r>
          </a:p>
          <a:p>
            <a:pPr>
              <a:buFontTx/>
              <a:buChar char="-"/>
            </a:pPr>
            <a:r>
              <a:rPr lang="pl-PL" dirty="0"/>
              <a:t>Teoria mechaniczna </a:t>
            </a:r>
            <a:r>
              <a:rPr lang="pl-PL" sz="1500" dirty="0">
                <a:solidFill>
                  <a:srgbClr val="00B0F0"/>
                </a:solidFill>
              </a:rPr>
              <a:t>(wiek, nadwaga)</a:t>
            </a:r>
            <a:endParaRPr lang="pl-PL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pl-PL" dirty="0"/>
              <a:t>Teoria biochemiczna </a:t>
            </a:r>
            <a:r>
              <a:rPr lang="pl-PL" sz="1500" dirty="0">
                <a:solidFill>
                  <a:srgbClr val="00B0F0"/>
                </a:solidFill>
              </a:rPr>
              <a:t>(zmiany składu płynu maziowego)</a:t>
            </a:r>
            <a:endParaRPr lang="pl-PL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pl-PL" dirty="0"/>
              <a:t>Teoria hormonalno – naczyniowa </a:t>
            </a:r>
            <a:r>
              <a:rPr lang="pl-PL" sz="1500" dirty="0">
                <a:solidFill>
                  <a:srgbClr val="00B0F0"/>
                </a:solidFill>
              </a:rPr>
              <a:t>(zaburzenie ukrwienia, jałowa martwica)</a:t>
            </a:r>
            <a:endParaRPr lang="pl-PL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pl-PL" dirty="0"/>
              <a:t>Teoria immunologiczna </a:t>
            </a:r>
            <a:r>
              <a:rPr lang="pl-PL" sz="1500" dirty="0">
                <a:solidFill>
                  <a:srgbClr val="00B0F0"/>
                </a:solidFill>
              </a:rPr>
              <a:t>(przeciwciała p/ chrząstce stawowej)</a:t>
            </a:r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50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Wtórna choroba </a:t>
            </a:r>
            <a:r>
              <a:rPr lang="pl-PL" b="1" dirty="0" err="1">
                <a:solidFill>
                  <a:schemeClr val="tx1"/>
                </a:solidFill>
              </a:rPr>
              <a:t>zwyrodnieiowa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r>
              <a:rPr lang="pl-PL" dirty="0"/>
              <a:t>urazy i ich następstwa,</a:t>
            </a:r>
          </a:p>
          <a:p>
            <a:pPr>
              <a:buFontTx/>
              <a:buChar char="-"/>
            </a:pPr>
            <a:r>
              <a:rPr lang="pl-PL" dirty="0"/>
              <a:t>wady rozwojowe/choroby wieku dziecięcego</a:t>
            </a:r>
          </a:p>
          <a:p>
            <a:pPr>
              <a:buFontTx/>
              <a:buChar char="-"/>
            </a:pPr>
            <a:r>
              <a:rPr lang="pl-PL" dirty="0"/>
              <a:t>zapalenia swoiste i nieswoiste stawów.</a:t>
            </a:r>
          </a:p>
        </p:txBody>
      </p:sp>
    </p:spTree>
    <p:extLst>
      <p:ext uri="{BB962C8B-B14F-4D97-AF65-F5344CB8AC3E}">
        <p14:creationId xmlns:p14="http://schemas.microsoft.com/office/powerpoint/2010/main" val="838561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24544" y="-15529"/>
            <a:ext cx="6768752" cy="499047"/>
          </a:xfrm>
        </p:spPr>
        <p:txBody>
          <a:bodyPr>
            <a:normAutofit fontScale="90000"/>
          </a:bodyPr>
          <a:lstStyle/>
          <a:p>
            <a:r>
              <a:rPr lang="pl-PL" dirty="0"/>
              <a:t>Patogeneza (1)</a:t>
            </a:r>
          </a:p>
        </p:txBody>
      </p:sp>
      <p:pic>
        <p:nvPicPr>
          <p:cNvPr id="4" name="Symbol zastępczy zawartości 3" descr="chrząstk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71625" y="1922265"/>
            <a:ext cx="2857500" cy="1950244"/>
          </a:xfrm>
        </p:spPr>
      </p:pic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4680012" y="1115053"/>
            <a:ext cx="3348372" cy="1857654"/>
          </a:xfrm>
          <a:solidFill>
            <a:schemeClr val="bg1"/>
          </a:solidFill>
        </p:spPr>
        <p:txBody>
          <a:bodyPr/>
          <a:lstStyle/>
          <a:p>
            <a:pPr>
              <a:buFontTx/>
              <a:buChar char="-"/>
            </a:pPr>
            <a:r>
              <a:rPr lang="pl-PL" sz="1500" dirty="0"/>
              <a:t>główną masę chrząstki stanowi macierz zewnątrzkomórkowa zbudowana w 65 – 80% z wody</a:t>
            </a:r>
          </a:p>
          <a:p>
            <a:pPr>
              <a:buFontTx/>
              <a:buChar char="-"/>
            </a:pPr>
            <a:r>
              <a:rPr lang="pl-PL" sz="1500" dirty="0"/>
              <a:t>kolagen typu II stanowi 10 – 20%</a:t>
            </a:r>
          </a:p>
          <a:p>
            <a:pPr>
              <a:buFontTx/>
              <a:buChar char="-"/>
            </a:pPr>
            <a:r>
              <a:rPr lang="pl-PL" sz="1500" dirty="0" err="1"/>
              <a:t>proteoglikany</a:t>
            </a:r>
            <a:r>
              <a:rPr lang="pl-PL" sz="1500" dirty="0"/>
              <a:t> 10 – 15%</a:t>
            </a:r>
          </a:p>
          <a:p>
            <a:pPr>
              <a:buFontTx/>
              <a:buChar char="-"/>
            </a:pPr>
            <a:r>
              <a:rPr lang="pl-PL" sz="1500" dirty="0"/>
              <a:t>niewielkie ilości innych typów kolagenu V, VI, IX, X, XI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680012" y="3219823"/>
            <a:ext cx="33483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rgbClr val="00B0F0"/>
                </a:solidFill>
              </a:rPr>
              <a:t>Chrząstka stawowa nie posiada własnego unaczynienia, jest odżywiana poprzez płyn stawowy, za którego prawidłowy skład odpowiada błona maziowa.</a:t>
            </a:r>
          </a:p>
        </p:txBody>
      </p:sp>
    </p:spTree>
    <p:extLst>
      <p:ext uri="{BB962C8B-B14F-4D97-AF65-F5344CB8AC3E}">
        <p14:creationId xmlns:p14="http://schemas.microsoft.com/office/powerpoint/2010/main" val="3495219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900608" y="0"/>
            <a:ext cx="8229600" cy="504056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Patogeneza (2)</a:t>
            </a:r>
          </a:p>
        </p:txBody>
      </p:sp>
      <p:pic>
        <p:nvPicPr>
          <p:cNvPr id="4" name="Symbol zastępczy zawartości 3" descr="chrząstka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651487"/>
            <a:ext cx="4114800" cy="2880360"/>
          </a:xfrm>
        </p:spPr>
      </p:pic>
      <p:sp>
        <p:nvSpPr>
          <p:cNvPr id="5" name="pole tekstowe 4"/>
          <p:cNvSpPr txBox="1"/>
          <p:nvPr/>
        </p:nvSpPr>
        <p:spPr>
          <a:xfrm>
            <a:off x="1115616" y="3219822"/>
            <a:ext cx="6696744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00B0F0"/>
                </a:solidFill>
              </a:rPr>
              <a:t>Brak równowagi między aktywnością czynników katabolicznych i anabolicznych jest jedną z głównych </a:t>
            </a:r>
          </a:p>
          <a:p>
            <a:r>
              <a:rPr lang="pl-PL" sz="1200" dirty="0">
                <a:solidFill>
                  <a:srgbClr val="00B0F0"/>
                </a:solidFill>
              </a:rPr>
              <a:t>przyczyn postępującej degradacji chrząstki stawowej w OA. Przewaga aktywności cytokin katabolicznych </a:t>
            </a:r>
          </a:p>
          <a:p>
            <a:r>
              <a:rPr lang="pl-PL" sz="1200" dirty="0">
                <a:solidFill>
                  <a:srgbClr val="00B0F0"/>
                </a:solidFill>
              </a:rPr>
              <a:t>nasila degradację substancji podstawowej chrząstki. IL – interleukiny, IL-1-RA – antagonista receptora dla IL-1, </a:t>
            </a:r>
            <a:r>
              <a:rPr lang="pl-PL" sz="1200" dirty="0" err="1">
                <a:solidFill>
                  <a:srgbClr val="00B0F0"/>
                </a:solidFill>
              </a:rPr>
              <a:t>TNF-a</a:t>
            </a:r>
            <a:r>
              <a:rPr lang="pl-PL" sz="1200" dirty="0">
                <a:solidFill>
                  <a:srgbClr val="00B0F0"/>
                </a:solidFill>
              </a:rPr>
              <a:t> – czynnik martwicy guza, </a:t>
            </a:r>
            <a:r>
              <a:rPr lang="pl-PL" sz="1200" dirty="0" err="1">
                <a:solidFill>
                  <a:srgbClr val="00B0F0"/>
                </a:solidFill>
              </a:rPr>
              <a:t>sTNF-R</a:t>
            </a:r>
            <a:r>
              <a:rPr lang="pl-PL" sz="1200" dirty="0">
                <a:solidFill>
                  <a:srgbClr val="00B0F0"/>
                </a:solidFill>
              </a:rPr>
              <a:t> – rozpuszczalny receptor dla </a:t>
            </a:r>
            <a:r>
              <a:rPr lang="pl-PL" sz="1200" dirty="0" err="1">
                <a:solidFill>
                  <a:srgbClr val="00B0F0"/>
                </a:solidFill>
              </a:rPr>
              <a:t>TNF-a</a:t>
            </a:r>
            <a:r>
              <a:rPr lang="pl-PL" sz="1200" dirty="0">
                <a:solidFill>
                  <a:srgbClr val="00B0F0"/>
                </a:solidFill>
              </a:rPr>
              <a:t>, LIF – czynnik hamujący białaczki, OSM – </a:t>
            </a:r>
            <a:r>
              <a:rPr lang="pl-PL" sz="1200" dirty="0" err="1">
                <a:solidFill>
                  <a:srgbClr val="00B0F0"/>
                </a:solidFill>
              </a:rPr>
              <a:t>onkostatyna</a:t>
            </a:r>
            <a:r>
              <a:rPr lang="pl-PL" sz="1200" dirty="0">
                <a:solidFill>
                  <a:srgbClr val="00B0F0"/>
                </a:solidFill>
              </a:rPr>
              <a:t> M, IGF-1 – </a:t>
            </a:r>
            <a:r>
              <a:rPr lang="pl-PL" sz="1200" dirty="0" err="1">
                <a:solidFill>
                  <a:srgbClr val="00B0F0"/>
                </a:solidFill>
              </a:rPr>
              <a:t>somatomedyna</a:t>
            </a:r>
            <a:r>
              <a:rPr lang="pl-PL" sz="1200" dirty="0">
                <a:solidFill>
                  <a:srgbClr val="00B0F0"/>
                </a:solidFill>
              </a:rPr>
              <a:t> 1, </a:t>
            </a:r>
            <a:r>
              <a:rPr lang="pl-PL" sz="1200" dirty="0" err="1">
                <a:solidFill>
                  <a:srgbClr val="00B0F0"/>
                </a:solidFill>
              </a:rPr>
              <a:t>BMPs</a:t>
            </a:r>
            <a:r>
              <a:rPr lang="pl-PL" sz="1200" dirty="0">
                <a:solidFill>
                  <a:srgbClr val="00B0F0"/>
                </a:solidFill>
              </a:rPr>
              <a:t> – białka morfogenetyczne kości, PGE2 – </a:t>
            </a:r>
            <a:r>
              <a:rPr lang="pl-PL" sz="1200" dirty="0" err="1">
                <a:solidFill>
                  <a:srgbClr val="00B0F0"/>
                </a:solidFill>
              </a:rPr>
              <a:t>prostaglandyna</a:t>
            </a:r>
            <a:r>
              <a:rPr lang="pl-PL" sz="1200" dirty="0">
                <a:solidFill>
                  <a:srgbClr val="00B0F0"/>
                </a:solidFill>
              </a:rPr>
              <a:t> E</a:t>
            </a:r>
            <a:r>
              <a:rPr lang="pl-PL" sz="1200" baseline="-25000" dirty="0">
                <a:solidFill>
                  <a:srgbClr val="00B0F0"/>
                </a:solidFill>
              </a:rPr>
              <a:t>2</a:t>
            </a:r>
            <a:r>
              <a:rPr lang="pl-PL" sz="1200" dirty="0">
                <a:solidFill>
                  <a:srgbClr val="00B0F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176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612576" y="0"/>
            <a:ext cx="8229600" cy="504056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Patogeneza (3)</a:t>
            </a:r>
          </a:p>
        </p:txBody>
      </p:sp>
      <p:pic>
        <p:nvPicPr>
          <p:cNvPr id="4" name="Symbol zastępczy zawartości 3" descr="chrząstka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915566"/>
            <a:ext cx="3304710" cy="2566658"/>
          </a:xfrm>
        </p:spPr>
      </p:pic>
      <p:sp>
        <p:nvSpPr>
          <p:cNvPr id="5" name="pole tekstowe 4"/>
          <p:cNvSpPr txBox="1"/>
          <p:nvPr/>
        </p:nvSpPr>
        <p:spPr>
          <a:xfrm>
            <a:off x="1345813" y="3505588"/>
            <a:ext cx="6588732" cy="83099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00B0F0"/>
                </a:solidFill>
              </a:rPr>
              <a:t>Udział komórek i mediatorów w patogenezie OA. Uproszczony schemat przedstawiający najważniejsze mechanizmy degradacji chrząstki stawowej w OA. IL – interleukiny, </a:t>
            </a:r>
            <a:r>
              <a:rPr lang="pl-PL" sz="1200" dirty="0" err="1">
                <a:solidFill>
                  <a:srgbClr val="00B0F0"/>
                </a:solidFill>
              </a:rPr>
              <a:t>TNF-a</a:t>
            </a:r>
            <a:r>
              <a:rPr lang="pl-PL" sz="1200" dirty="0">
                <a:solidFill>
                  <a:srgbClr val="00B0F0"/>
                </a:solidFill>
              </a:rPr>
              <a:t> – czynnik martwicy guza a, </a:t>
            </a:r>
            <a:r>
              <a:rPr lang="pl-PL" sz="1200" dirty="0" err="1">
                <a:solidFill>
                  <a:srgbClr val="00B0F0"/>
                </a:solidFill>
              </a:rPr>
              <a:t>TGF-b</a:t>
            </a:r>
            <a:r>
              <a:rPr lang="pl-PL" sz="1200" dirty="0">
                <a:solidFill>
                  <a:srgbClr val="00B0F0"/>
                </a:solidFill>
              </a:rPr>
              <a:t> – czynnik transformacji b, </a:t>
            </a:r>
            <a:r>
              <a:rPr lang="pl-PL" sz="1200" dirty="0" err="1">
                <a:solidFill>
                  <a:srgbClr val="00B0F0"/>
                </a:solidFill>
              </a:rPr>
              <a:t>MMPs</a:t>
            </a:r>
            <a:r>
              <a:rPr lang="pl-PL" sz="1200" dirty="0">
                <a:solidFill>
                  <a:srgbClr val="00B0F0"/>
                </a:solidFill>
              </a:rPr>
              <a:t> – </a:t>
            </a:r>
            <a:r>
              <a:rPr lang="pl-PL" sz="1200" dirty="0" err="1">
                <a:solidFill>
                  <a:srgbClr val="00B0F0"/>
                </a:solidFill>
              </a:rPr>
              <a:t>metaloproteinazy</a:t>
            </a:r>
            <a:r>
              <a:rPr lang="pl-PL" sz="1200" dirty="0">
                <a:solidFill>
                  <a:srgbClr val="00B0F0"/>
                </a:solidFill>
              </a:rPr>
              <a:t>, </a:t>
            </a:r>
            <a:r>
              <a:rPr lang="pl-PL" sz="1200" dirty="0" err="1">
                <a:solidFill>
                  <a:srgbClr val="00B0F0"/>
                </a:solidFill>
              </a:rPr>
              <a:t>TIMPs</a:t>
            </a:r>
            <a:r>
              <a:rPr lang="pl-PL" sz="1200" dirty="0">
                <a:solidFill>
                  <a:srgbClr val="00B0F0"/>
                </a:solidFill>
              </a:rPr>
              <a:t> – tkankowe inhibitory </a:t>
            </a:r>
            <a:r>
              <a:rPr lang="pl-PL" sz="1200" dirty="0" err="1">
                <a:solidFill>
                  <a:srgbClr val="00B0F0"/>
                </a:solidFill>
              </a:rPr>
              <a:t>metaloproteinaz</a:t>
            </a:r>
            <a:r>
              <a:rPr lang="pl-PL" sz="1200" dirty="0">
                <a:solidFill>
                  <a:srgbClr val="00B0F0"/>
                </a:solidFill>
              </a:rPr>
              <a:t>, </a:t>
            </a:r>
            <a:r>
              <a:rPr lang="pl-PL" sz="1200" dirty="0" err="1">
                <a:solidFill>
                  <a:srgbClr val="00B0F0"/>
                </a:solidFill>
              </a:rPr>
              <a:t>tPA</a:t>
            </a:r>
            <a:r>
              <a:rPr lang="pl-PL" sz="1200" dirty="0">
                <a:solidFill>
                  <a:srgbClr val="00B0F0"/>
                </a:solidFill>
              </a:rPr>
              <a:t> – tkankowy aktywator plazminogenu, PAI – inhibitor aktywatora plazminogenu.  </a:t>
            </a:r>
          </a:p>
        </p:txBody>
      </p:sp>
    </p:spTree>
    <p:extLst>
      <p:ext uri="{BB962C8B-B14F-4D97-AF65-F5344CB8AC3E}">
        <p14:creationId xmlns:p14="http://schemas.microsoft.com/office/powerpoint/2010/main" val="473615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540568" y="24293"/>
            <a:ext cx="8229600" cy="504056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Patogeneza (4)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203598"/>
            <a:ext cx="7355160" cy="3024336"/>
          </a:xfrm>
        </p:spPr>
        <p:txBody>
          <a:bodyPr/>
          <a:lstStyle/>
          <a:p>
            <a:pPr algn="just">
              <a:buNone/>
            </a:pPr>
            <a:r>
              <a:rPr lang="pl-PL" dirty="0"/>
              <a:t>W ostatnich badaniach podkreśla się ważną rolę warstwy </a:t>
            </a:r>
            <a:r>
              <a:rPr lang="pl-PL" dirty="0" err="1"/>
              <a:t>podchrzęstnej</a:t>
            </a:r>
            <a:r>
              <a:rPr lang="pl-PL" dirty="0"/>
              <a:t> kości.</a:t>
            </a:r>
          </a:p>
          <a:p>
            <a:pPr algn="just">
              <a:buNone/>
            </a:pPr>
            <a:endParaRPr lang="pl-PL" dirty="0"/>
          </a:p>
          <a:p>
            <a:pPr algn="just">
              <a:buNone/>
            </a:pPr>
            <a:r>
              <a:rPr lang="pl-PL" dirty="0"/>
              <a:t>Zaburzenie </a:t>
            </a:r>
            <a:r>
              <a:rPr lang="pl-PL" dirty="0" err="1"/>
              <a:t>mikroarchitektury</a:t>
            </a:r>
            <a:r>
              <a:rPr lang="pl-PL" dirty="0"/>
              <a:t> warstwy </a:t>
            </a:r>
            <a:r>
              <a:rPr lang="pl-PL" dirty="0" err="1"/>
              <a:t>podchrzęstnej</a:t>
            </a:r>
            <a:r>
              <a:rPr lang="pl-PL" dirty="0"/>
              <a:t>, zmienia jej właściwości biomechaniczne, narażając chrząstkę stawową na odkształcenia podczas ruchu i obciążenia stawu.</a:t>
            </a:r>
          </a:p>
        </p:txBody>
      </p:sp>
    </p:spTree>
    <p:extLst>
      <p:ext uri="{BB962C8B-B14F-4D97-AF65-F5344CB8AC3E}">
        <p14:creationId xmlns:p14="http://schemas.microsoft.com/office/powerpoint/2010/main" val="3642283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51520" y="771550"/>
            <a:ext cx="4104456" cy="362406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rgbClr val="00B050"/>
                </a:solidFill>
              </a:rPr>
              <a:t>Czynniki predysponujące: 	genetyczne (wady kolagenu i </a:t>
            </a:r>
            <a:r>
              <a:rPr lang="pl-PL" sz="1350" dirty="0" err="1">
                <a:solidFill>
                  <a:srgbClr val="00B050"/>
                </a:solidFill>
              </a:rPr>
              <a:t>proteoglikanów</a:t>
            </a:r>
            <a:r>
              <a:rPr lang="pl-PL" sz="1350" dirty="0">
                <a:solidFill>
                  <a:srgbClr val="00B050"/>
                </a:solidFill>
              </a:rPr>
              <a:t>)</a:t>
            </a:r>
          </a:p>
          <a:p>
            <a:r>
              <a:rPr lang="pl-PL" sz="1350" dirty="0">
                <a:solidFill>
                  <a:srgbClr val="00B050"/>
                </a:solidFill>
              </a:rPr>
              <a:t>mechaniczne (przeciążenie, nadwaga)</a:t>
            </a:r>
          </a:p>
          <a:p>
            <a:r>
              <a:rPr lang="pl-PL" sz="1350" dirty="0">
                <a:solidFill>
                  <a:srgbClr val="00B050"/>
                </a:solidFill>
              </a:rPr>
              <a:t>Starzenie deformacje na podłożu innych chorób</a:t>
            </a:r>
          </a:p>
          <a:p>
            <a:endParaRPr lang="pl-PL" sz="1350" dirty="0">
              <a:solidFill>
                <a:srgbClr val="00B050"/>
              </a:solidFill>
            </a:endParaRPr>
          </a:p>
          <a:p>
            <a:r>
              <a:rPr lang="pl-PL" sz="1350" dirty="0">
                <a:solidFill>
                  <a:srgbClr val="FF0000"/>
                </a:solidFill>
              </a:rPr>
              <a:t>Czynnik inicjujący ???</a:t>
            </a:r>
          </a:p>
          <a:p>
            <a:endParaRPr lang="pl-PL" sz="1350" dirty="0">
              <a:solidFill>
                <a:srgbClr val="FFFF00"/>
              </a:solidFill>
            </a:endParaRPr>
          </a:p>
          <a:p>
            <a:r>
              <a:rPr lang="pl-PL" sz="1350" dirty="0">
                <a:solidFill>
                  <a:srgbClr val="FFFF00"/>
                </a:solidFill>
              </a:rPr>
              <a:t>Degeneracja macierzy chrząstki stawowej</a:t>
            </a:r>
          </a:p>
          <a:p>
            <a:endParaRPr lang="pl-PL" sz="1350" dirty="0">
              <a:solidFill>
                <a:srgbClr val="00B0F0"/>
              </a:solidFill>
            </a:endParaRPr>
          </a:p>
          <a:p>
            <a:r>
              <a:rPr lang="pl-PL" sz="1350" dirty="0">
                <a:solidFill>
                  <a:srgbClr val="00B0F0"/>
                </a:solidFill>
              </a:rPr>
              <a:t>Uszkodzenie chondrocytów</a:t>
            </a:r>
          </a:p>
          <a:p>
            <a:endParaRPr lang="pl-PL" sz="1350" dirty="0"/>
          </a:p>
          <a:p>
            <a:r>
              <a:rPr lang="pl-PL" sz="1350" dirty="0"/>
              <a:t>Wzrost aktywności: IL-1, TNF, </a:t>
            </a:r>
            <a:r>
              <a:rPr lang="pl-PL" sz="1350" dirty="0" err="1"/>
              <a:t>metaloproteineaz</a:t>
            </a:r>
            <a:endParaRPr lang="pl-PL" sz="1350" dirty="0"/>
          </a:p>
          <a:p>
            <a:endParaRPr lang="pl-PL" sz="135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pl-PL" sz="13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Spadek aktywności: IGF-1, TGF-</a:t>
            </a:r>
            <a:r>
              <a:rPr lang="el-GR" sz="13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β</a:t>
            </a:r>
            <a:r>
              <a:rPr lang="pl-PL" sz="13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pl-PL" sz="135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bFGF</a:t>
            </a:r>
            <a:r>
              <a:rPr lang="pl-PL" sz="13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TIMP</a:t>
            </a:r>
          </a:p>
          <a:p>
            <a:endParaRPr lang="pl-PL" sz="1350" dirty="0">
              <a:solidFill>
                <a:srgbClr val="00B050"/>
              </a:solidFill>
            </a:endParaRPr>
          </a:p>
          <a:p>
            <a:endParaRPr lang="pl-PL" sz="1350" dirty="0">
              <a:solidFill>
                <a:srgbClr val="FFFF00"/>
              </a:solidFill>
            </a:endParaRPr>
          </a:p>
          <a:p>
            <a:r>
              <a:rPr lang="pl-PL" sz="1350" dirty="0"/>
              <a:t>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25460D5-2D33-C240-8CC6-41928AF2115D}"/>
              </a:ext>
            </a:extLst>
          </p:cNvPr>
          <p:cNvSpPr txBox="1"/>
          <p:nvPr/>
        </p:nvSpPr>
        <p:spPr>
          <a:xfrm>
            <a:off x="4572000" y="771550"/>
            <a:ext cx="417646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Zmiany w warstwie </a:t>
            </a:r>
            <a:r>
              <a:rPr lang="pl-PL" sz="1600" dirty="0" err="1"/>
              <a:t>podchrzęstnej</a:t>
            </a:r>
            <a:r>
              <a:rPr lang="pl-PL" sz="1600" dirty="0"/>
              <a:t>: </a:t>
            </a:r>
            <a:r>
              <a:rPr lang="pl-PL" sz="1600" dirty="0" err="1"/>
              <a:t>sklerotyzacja</a:t>
            </a:r>
            <a:r>
              <a:rPr lang="pl-PL" sz="1600" dirty="0"/>
              <a:t>, torbiele, przekrwienie, zapalenie maziówki</a:t>
            </a:r>
          </a:p>
          <a:p>
            <a:endParaRPr lang="pl-PL" sz="1600" dirty="0"/>
          </a:p>
          <a:p>
            <a:r>
              <a:rPr lang="pl-PL" sz="1600" dirty="0"/>
              <a:t>Reakcje wytwórcze – </a:t>
            </a:r>
            <a:r>
              <a:rPr lang="pl-PL" sz="1600" dirty="0" err="1"/>
              <a:t>osteofity</a:t>
            </a:r>
            <a:r>
              <a:rPr lang="pl-PL" sz="1600" dirty="0"/>
              <a:t>, włóknienie torebki stawowej</a:t>
            </a:r>
          </a:p>
          <a:p>
            <a:endParaRPr lang="pl-PL" sz="1600" dirty="0"/>
          </a:p>
          <a:p>
            <a:r>
              <a:rPr lang="pl-PL" sz="1600" dirty="0"/>
              <a:t>Zaburzenie mechaniki stawu:	</a:t>
            </a:r>
          </a:p>
          <a:p>
            <a:r>
              <a:rPr lang="pl-PL" sz="1600" dirty="0"/>
              <a:t>ograniczenie ruchomości</a:t>
            </a:r>
          </a:p>
          <a:p>
            <a:r>
              <a:rPr lang="pl-PL" sz="1600" dirty="0"/>
              <a:t>przykurcze</a:t>
            </a:r>
          </a:p>
          <a:p>
            <a:r>
              <a:rPr lang="pl-PL" sz="1600" dirty="0"/>
              <a:t>osłabienie mięśni</a:t>
            </a:r>
          </a:p>
          <a:p>
            <a:endParaRPr lang="pl-PL" sz="1600" dirty="0"/>
          </a:p>
          <a:p>
            <a:r>
              <a:rPr lang="pl-PL" sz="1600" dirty="0"/>
              <a:t>Utrata funkcji stawu, ból</a:t>
            </a:r>
          </a:p>
          <a:p>
            <a:endParaRPr lang="pl-PL" dirty="0"/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8F16166-7A7B-EC47-929A-2564BCFB2340}"/>
              </a:ext>
            </a:extLst>
          </p:cNvPr>
          <p:cNvSpPr/>
          <p:nvPr/>
        </p:nvSpPr>
        <p:spPr>
          <a:xfrm>
            <a:off x="6249670" y="1422133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dół 5">
            <a:extLst>
              <a:ext uri="{FF2B5EF4-FFF2-40B4-BE49-F238E27FC236}">
                <a16:creationId xmlns:a16="http://schemas.microsoft.com/office/drawing/2014/main" id="{CF9A3E21-898E-5944-A846-34A134CB1AFE}"/>
              </a:ext>
            </a:extLst>
          </p:cNvPr>
          <p:cNvSpPr/>
          <p:nvPr/>
        </p:nvSpPr>
        <p:spPr>
          <a:xfrm>
            <a:off x="6251804" y="2247714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dół 6">
            <a:extLst>
              <a:ext uri="{FF2B5EF4-FFF2-40B4-BE49-F238E27FC236}">
                <a16:creationId xmlns:a16="http://schemas.microsoft.com/office/drawing/2014/main" id="{538DCF76-4077-704E-B2CA-EF4FB76C3177}"/>
              </a:ext>
            </a:extLst>
          </p:cNvPr>
          <p:cNvSpPr/>
          <p:nvPr/>
        </p:nvSpPr>
        <p:spPr>
          <a:xfrm>
            <a:off x="6251804" y="3507854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098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Badanie kliniczne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l-PL" dirty="0"/>
              <a:t>ból,</a:t>
            </a:r>
          </a:p>
          <a:p>
            <a:pPr>
              <a:buFontTx/>
              <a:buChar char="-"/>
            </a:pPr>
            <a:r>
              <a:rPr lang="pl-PL" dirty="0"/>
              <a:t>sztywność stawów po dłuższym spoczynku,</a:t>
            </a:r>
          </a:p>
          <a:p>
            <a:pPr>
              <a:buFontTx/>
              <a:buChar char="-"/>
            </a:pPr>
            <a:r>
              <a:rPr lang="pl-PL" dirty="0"/>
              <a:t>zmniejszenie zakresu ruchomości,</a:t>
            </a:r>
          </a:p>
          <a:p>
            <a:pPr>
              <a:buFontTx/>
              <a:buChar char="-"/>
            </a:pPr>
            <a:r>
              <a:rPr lang="pl-PL" dirty="0"/>
              <a:t>zniekształcenie obrysu stawu,</a:t>
            </a:r>
          </a:p>
          <a:p>
            <a:pPr>
              <a:buFontTx/>
              <a:buChar char="-"/>
            </a:pPr>
            <a:r>
              <a:rPr lang="pl-PL" dirty="0"/>
              <a:t>przykurcze, </a:t>
            </a:r>
          </a:p>
          <a:p>
            <a:pPr>
              <a:buFontTx/>
              <a:buChar char="-"/>
            </a:pPr>
            <a:r>
              <a:rPr lang="pl-PL" dirty="0"/>
              <a:t>zaniki mięśniowe,</a:t>
            </a:r>
          </a:p>
          <a:p>
            <a:pPr>
              <a:buFontTx/>
              <a:buChar char="-"/>
            </a:pPr>
            <a:r>
              <a:rPr lang="pl-PL" dirty="0"/>
              <a:t>utykanie, trudności w chodzeniu</a:t>
            </a:r>
          </a:p>
        </p:txBody>
      </p:sp>
    </p:spTree>
    <p:extLst>
      <p:ext uri="{BB962C8B-B14F-4D97-AF65-F5344CB8AC3E}">
        <p14:creationId xmlns:p14="http://schemas.microsoft.com/office/powerpoint/2010/main" val="900023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5004" y="574034"/>
            <a:ext cx="8229600" cy="504056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Diagnostyka obrazowa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5900" y="1200152"/>
            <a:ext cx="6172200" cy="3099791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pl-PL" dirty="0"/>
              <a:t>•	RTG:</a:t>
            </a:r>
          </a:p>
          <a:p>
            <a:pPr lvl="1">
              <a:buFontTx/>
              <a:buChar char="-"/>
            </a:pPr>
            <a:r>
              <a:rPr lang="pl-PL" dirty="0">
                <a:solidFill>
                  <a:srgbClr val="00B0F0"/>
                </a:solidFill>
              </a:rPr>
              <a:t>zwężenie szczeliny stawowej,</a:t>
            </a:r>
          </a:p>
          <a:p>
            <a:pPr lvl="1">
              <a:buFontTx/>
              <a:buChar char="-"/>
            </a:pPr>
            <a:r>
              <a:rPr lang="pl-PL" dirty="0" err="1">
                <a:solidFill>
                  <a:srgbClr val="00B0F0"/>
                </a:solidFill>
              </a:rPr>
              <a:t>sklerotyzacja</a:t>
            </a:r>
            <a:r>
              <a:rPr lang="pl-PL" dirty="0">
                <a:solidFill>
                  <a:srgbClr val="00B0F0"/>
                </a:solidFill>
              </a:rPr>
              <a:t> warstwy </a:t>
            </a:r>
            <a:r>
              <a:rPr lang="pl-PL" dirty="0" err="1">
                <a:solidFill>
                  <a:srgbClr val="00B0F0"/>
                </a:solidFill>
              </a:rPr>
              <a:t>podchrzęstnej</a:t>
            </a:r>
            <a:r>
              <a:rPr lang="pl-PL" dirty="0">
                <a:solidFill>
                  <a:srgbClr val="00B0F0"/>
                </a:solidFill>
              </a:rPr>
              <a:t>,</a:t>
            </a:r>
          </a:p>
          <a:p>
            <a:pPr lvl="1">
              <a:buFontTx/>
              <a:buChar char="-"/>
            </a:pPr>
            <a:r>
              <a:rPr lang="pl-PL" dirty="0">
                <a:solidFill>
                  <a:srgbClr val="00B0F0"/>
                </a:solidFill>
              </a:rPr>
              <a:t>torbiele kostne, geody</a:t>
            </a:r>
          </a:p>
          <a:p>
            <a:pPr lvl="1">
              <a:buFontTx/>
              <a:buChar char="-"/>
            </a:pPr>
            <a:r>
              <a:rPr lang="pl-PL" dirty="0">
                <a:solidFill>
                  <a:srgbClr val="00B0F0"/>
                </a:solidFill>
              </a:rPr>
              <a:t>wyrośla chrzęstno – kostne </a:t>
            </a:r>
          </a:p>
          <a:p>
            <a:pPr lvl="1">
              <a:buNone/>
            </a:pPr>
            <a:r>
              <a:rPr lang="pl-PL" dirty="0">
                <a:solidFill>
                  <a:srgbClr val="00B0F0"/>
                </a:solidFill>
              </a:rPr>
              <a:t>	(</a:t>
            </a:r>
            <a:r>
              <a:rPr lang="pl-PL" dirty="0" err="1">
                <a:solidFill>
                  <a:srgbClr val="00B0F0"/>
                </a:solidFill>
              </a:rPr>
              <a:t>osteofity</a:t>
            </a:r>
            <a:r>
              <a:rPr lang="pl-PL" dirty="0">
                <a:solidFill>
                  <a:srgbClr val="00B0F0"/>
                </a:solidFill>
              </a:rPr>
              <a:t>)</a:t>
            </a:r>
          </a:p>
          <a:p>
            <a:pPr lvl="1">
              <a:buNone/>
            </a:pPr>
            <a:r>
              <a:rPr lang="pl-PL" dirty="0"/>
              <a:t>•	Artroskopia diagnostyczna</a:t>
            </a:r>
          </a:p>
          <a:p>
            <a:pPr lvl="1">
              <a:buNone/>
            </a:pPr>
            <a:r>
              <a:rPr lang="pl-PL" dirty="0"/>
              <a:t>•	Scyntygrafia </a:t>
            </a:r>
            <a:r>
              <a:rPr lang="pl-PL" dirty="0">
                <a:solidFill>
                  <a:srgbClr val="00B0F0"/>
                </a:solidFill>
              </a:rPr>
              <a:t>(</a:t>
            </a:r>
            <a:r>
              <a:rPr lang="pl-PL" dirty="0" err="1">
                <a:solidFill>
                  <a:srgbClr val="00B0F0"/>
                </a:solidFill>
              </a:rPr>
              <a:t>technet</a:t>
            </a:r>
            <a:r>
              <a:rPr lang="pl-PL" dirty="0">
                <a:solidFill>
                  <a:srgbClr val="00B0F0"/>
                </a:solidFill>
              </a:rPr>
              <a:t>)</a:t>
            </a:r>
          </a:p>
          <a:p>
            <a:pPr lvl="1">
              <a:buNone/>
            </a:pPr>
            <a:r>
              <a:rPr lang="pl-PL" dirty="0"/>
              <a:t>•	Rezonans magnetyczny</a:t>
            </a:r>
          </a:p>
          <a:p>
            <a:pPr lvl="1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138AE3-925B-7F47-A7AB-08B853B7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929" y="2734866"/>
            <a:ext cx="2733675" cy="16764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88216FC-DD3E-6E48-AB49-8EBDBCAE3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675" y="1034783"/>
            <a:ext cx="2733675" cy="158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14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Diagnostyka różnicowa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5900" y="1200150"/>
            <a:ext cx="6172200" cy="3855876"/>
          </a:xfrm>
        </p:spPr>
        <p:txBody>
          <a:bodyPr/>
          <a:lstStyle/>
          <a:p>
            <a:pPr>
              <a:buFontTx/>
              <a:buChar char="-"/>
            </a:pPr>
            <a:r>
              <a:rPr lang="pl-PL" dirty="0"/>
              <a:t>RZS</a:t>
            </a:r>
          </a:p>
          <a:p>
            <a:pPr>
              <a:buNone/>
            </a:pPr>
            <a:r>
              <a:rPr lang="pl-PL" dirty="0"/>
              <a:t>	</a:t>
            </a:r>
            <a:r>
              <a:rPr lang="pl-PL" sz="1500" dirty="0">
                <a:solidFill>
                  <a:srgbClr val="00B0F0"/>
                </a:solidFill>
              </a:rPr>
              <a:t>dominacja procesów zanikowych, w OA występują dodatkowo procesy naprawczo – wytwórcze</a:t>
            </a:r>
          </a:p>
          <a:p>
            <a:pPr>
              <a:buNone/>
            </a:pPr>
            <a:endParaRPr lang="pl-PL" sz="1500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pl-PL" dirty="0"/>
              <a:t>ZZSK</a:t>
            </a:r>
          </a:p>
          <a:p>
            <a:pPr>
              <a:buNone/>
            </a:pPr>
            <a:r>
              <a:rPr lang="pl-PL" dirty="0"/>
              <a:t>	</a:t>
            </a:r>
            <a:r>
              <a:rPr lang="pl-PL" sz="1500" dirty="0">
                <a:solidFill>
                  <a:srgbClr val="00B0F0"/>
                </a:solidFill>
              </a:rPr>
              <a:t>występowanie zmian w biodrach i kolanach wcześniej niż w OA</a:t>
            </a:r>
          </a:p>
          <a:p>
            <a:pPr>
              <a:buNone/>
            </a:pPr>
            <a:endParaRPr lang="pl-PL" sz="1500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pl-PL" dirty="0"/>
              <a:t>Jałowe martwice kości</a:t>
            </a:r>
          </a:p>
          <a:p>
            <a:pPr>
              <a:buNone/>
            </a:pPr>
            <a:r>
              <a:rPr lang="pl-PL" dirty="0"/>
              <a:t>	</a:t>
            </a:r>
            <a:r>
              <a:rPr lang="pl-PL" sz="1500" dirty="0">
                <a:solidFill>
                  <a:srgbClr val="00B0F0"/>
                </a:solidFill>
              </a:rPr>
              <a:t>mężczyźni 30 – 50 RŻ, w 50% zajęte oba stawy biodrowe </a:t>
            </a:r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90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9" descr="00291pg"/>
          <p:cNvPicPr>
            <a:picLocks noChangeAspect="1" noChangeArrowheads="1"/>
          </p:cNvPicPr>
          <p:nvPr/>
        </p:nvPicPr>
        <p:blipFill rotWithShape="1">
          <a:blip r:embed="rId2" cstate="print"/>
          <a:srcRect l="52384"/>
          <a:stretch/>
        </p:blipFill>
        <p:spPr bwMode="auto">
          <a:xfrm>
            <a:off x="3276809" y="1337599"/>
            <a:ext cx="2088232" cy="298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A256EF07-C8A6-064F-AEC0-9AC6FF9A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9" descr="Schowek-4">
            <a:extLst>
              <a:ext uri="{FF2B5EF4-FFF2-40B4-BE49-F238E27FC236}">
                <a16:creationId xmlns:a16="http://schemas.microsoft.com/office/drawing/2014/main" id="{F5DFA783-1D53-594E-AB5E-C3FF72CA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2527" y="1434279"/>
            <a:ext cx="2051891" cy="288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1340BD9-86D4-9145-95EC-47EA4436C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97"/>
          <a:stretch/>
        </p:blipFill>
        <p:spPr>
          <a:xfrm>
            <a:off x="836414" y="2525444"/>
            <a:ext cx="2182242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0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Leczenie nieoperacyjne (1)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l-PL" dirty="0"/>
              <a:t>eliminacja lub ograniczenie czynników ryzyka,</a:t>
            </a:r>
          </a:p>
          <a:p>
            <a:pPr>
              <a:buFontTx/>
              <a:buChar char="-"/>
            </a:pPr>
            <a:r>
              <a:rPr lang="pl-PL" dirty="0"/>
              <a:t>edukacja chorego,</a:t>
            </a:r>
          </a:p>
          <a:p>
            <a:pPr>
              <a:buFontTx/>
              <a:buChar char="-"/>
            </a:pPr>
            <a:r>
              <a:rPr lang="pl-PL" dirty="0"/>
              <a:t>zmniejszenie dolegliwości bólowych,</a:t>
            </a:r>
          </a:p>
          <a:p>
            <a:pPr>
              <a:buFontTx/>
              <a:buChar char="-"/>
            </a:pPr>
            <a:r>
              <a:rPr lang="pl-PL" dirty="0"/>
              <a:t>utrzymanie możliwie dużej ruchomości stawu,</a:t>
            </a:r>
          </a:p>
          <a:p>
            <a:pPr>
              <a:buFontTx/>
              <a:buChar char="-"/>
            </a:pPr>
            <a:r>
              <a:rPr lang="pl-PL" dirty="0"/>
              <a:t>okresowe odciążenie chorego stawu</a:t>
            </a:r>
          </a:p>
          <a:p>
            <a:pPr>
              <a:buNone/>
            </a:pPr>
            <a:r>
              <a:rPr lang="pl-PL" dirty="0"/>
              <a:t>	</a:t>
            </a:r>
            <a:r>
              <a:rPr lang="pl-PL" sz="1500" dirty="0">
                <a:solidFill>
                  <a:srgbClr val="00B0F0"/>
                </a:solidFill>
              </a:rPr>
              <a:t>zastosowanie kuli łokciowej po przeciwnej stronie zajętego stawu kończyny dolnej zmniejsza jego obciążenie o 30 – 60%</a:t>
            </a:r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81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Leczenie nieoperacyjne (2)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l-PL" dirty="0"/>
              <a:t>fizykoterapia:</a:t>
            </a:r>
          </a:p>
          <a:p>
            <a:pPr>
              <a:buNone/>
            </a:pPr>
            <a:r>
              <a:rPr lang="pl-PL" dirty="0"/>
              <a:t>		</a:t>
            </a:r>
            <a:r>
              <a:rPr lang="pl-PL" sz="1500" dirty="0">
                <a:solidFill>
                  <a:srgbClr val="00B0F0"/>
                </a:solidFill>
              </a:rPr>
              <a:t>• magnetoterapia</a:t>
            </a:r>
          </a:p>
          <a:p>
            <a:pPr>
              <a:buNone/>
            </a:pPr>
            <a:r>
              <a:rPr lang="pl-PL" sz="1500" dirty="0">
                <a:solidFill>
                  <a:srgbClr val="00B0F0"/>
                </a:solidFill>
              </a:rPr>
              <a:t>		• ultradźwięki</a:t>
            </a:r>
          </a:p>
          <a:p>
            <a:pPr>
              <a:buNone/>
            </a:pPr>
            <a:r>
              <a:rPr lang="pl-PL" sz="1500" dirty="0">
                <a:solidFill>
                  <a:srgbClr val="00B0F0"/>
                </a:solidFill>
              </a:rPr>
              <a:t>		• okłady parafinowe i borowinowe</a:t>
            </a:r>
          </a:p>
          <a:p>
            <a:pPr>
              <a:buNone/>
            </a:pPr>
            <a:r>
              <a:rPr lang="pl-PL" sz="1500" dirty="0">
                <a:solidFill>
                  <a:srgbClr val="00B0F0"/>
                </a:solidFill>
              </a:rPr>
              <a:t>		• prądy interferencyjne</a:t>
            </a:r>
          </a:p>
          <a:p>
            <a:pPr>
              <a:buFontTx/>
              <a:buChar char="-"/>
            </a:pPr>
            <a:r>
              <a:rPr lang="pl-PL" dirty="0"/>
              <a:t>farmakoterapia:</a:t>
            </a:r>
          </a:p>
          <a:p>
            <a:pPr lvl="2">
              <a:buNone/>
            </a:pPr>
            <a:endParaRPr lang="pl-PL" dirty="0">
              <a:solidFill>
                <a:srgbClr val="00B0F0"/>
              </a:solidFill>
            </a:endParaRPr>
          </a:p>
          <a:p>
            <a:pPr lvl="2">
              <a:buNone/>
            </a:pPr>
            <a:r>
              <a:rPr lang="pl-PL" dirty="0">
                <a:solidFill>
                  <a:srgbClr val="00B0F0"/>
                </a:solidFill>
              </a:rPr>
              <a:t>• doustnie: leki p/bólowe, NLPZ</a:t>
            </a:r>
          </a:p>
          <a:p>
            <a:pPr lvl="2">
              <a:buNone/>
            </a:pPr>
            <a:r>
              <a:rPr lang="pl-PL" dirty="0">
                <a:solidFill>
                  <a:srgbClr val="00B0F0"/>
                </a:solidFill>
              </a:rPr>
              <a:t>• iniekcje dostawowe: preparaty kwasu hialuronowego (</a:t>
            </a:r>
            <a:r>
              <a:rPr lang="pl-PL" dirty="0" err="1">
                <a:solidFill>
                  <a:srgbClr val="00B0F0"/>
                </a:solidFill>
              </a:rPr>
              <a:t>wiskosuplementacja</a:t>
            </a:r>
            <a:r>
              <a:rPr lang="pl-PL" dirty="0">
                <a:solidFill>
                  <a:srgbClr val="00B0F0"/>
                </a:solidFill>
              </a:rPr>
              <a:t>), steroidy</a:t>
            </a:r>
          </a:p>
          <a:p>
            <a:pPr>
              <a:buNone/>
            </a:pPr>
            <a:r>
              <a:rPr lang="pl-PL" sz="1500" dirty="0"/>
              <a:t>		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4056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Leczenie operacyjne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2400" dirty="0"/>
              <a:t>Osteotomie okołostawowe</a:t>
            </a:r>
          </a:p>
          <a:p>
            <a:pPr>
              <a:buFontTx/>
              <a:buChar char="-"/>
            </a:pPr>
            <a:r>
              <a:rPr lang="pl-PL" sz="2400" dirty="0"/>
              <a:t>Artrodezy</a:t>
            </a:r>
          </a:p>
          <a:p>
            <a:pPr>
              <a:buFontTx/>
              <a:buChar char="-"/>
            </a:pPr>
            <a:r>
              <a:rPr lang="pl-PL" sz="2400" dirty="0"/>
              <a:t>Endoprotezoplastyka 	</a:t>
            </a:r>
          </a:p>
          <a:p>
            <a:pPr marL="0" indent="0">
              <a:buNone/>
            </a:pPr>
            <a:r>
              <a:rPr lang="pl-PL" sz="1650" dirty="0"/>
              <a:t>				całkowita</a:t>
            </a:r>
          </a:p>
          <a:p>
            <a:pPr marL="0" indent="0">
              <a:buNone/>
            </a:pPr>
            <a:r>
              <a:rPr lang="pl-PL" sz="1650" dirty="0"/>
              <a:t>				połowicza</a:t>
            </a:r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CBD6A0-BCEC-D64E-BB2A-88D77DEB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769" y="2647122"/>
            <a:ext cx="2335697" cy="155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20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9776" y="555527"/>
            <a:ext cx="8229600" cy="504056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High </a:t>
            </a:r>
            <a:r>
              <a:rPr lang="pl-PL" b="1" dirty="0" err="1">
                <a:solidFill>
                  <a:schemeClr val="tx1"/>
                </a:solidFill>
              </a:rPr>
              <a:t>Tibial</a:t>
            </a:r>
            <a:r>
              <a:rPr lang="pl-PL" b="1" dirty="0">
                <a:solidFill>
                  <a:schemeClr val="tx1"/>
                </a:solidFill>
              </a:rPr>
              <a:t> Osteotomy</a:t>
            </a:r>
          </a:p>
        </p:txBody>
      </p:sp>
      <p:pic>
        <p:nvPicPr>
          <p:cNvPr id="4" name="Symbol zastępczy zawartości 3" descr="hto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59" y="1167589"/>
            <a:ext cx="1339454" cy="1339454"/>
          </a:xfrm>
        </p:spPr>
      </p:pic>
      <p:pic>
        <p:nvPicPr>
          <p:cNvPr id="5" name="Obraz 4" descr="hto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7" y="1059583"/>
            <a:ext cx="1178719" cy="1564481"/>
          </a:xfrm>
          <a:prstGeom prst="rect">
            <a:avLst/>
          </a:prstGeom>
        </p:spPr>
      </p:pic>
      <p:pic>
        <p:nvPicPr>
          <p:cNvPr id="6" name="Obraz 5" descr="ht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5" y="2949792"/>
            <a:ext cx="1103710" cy="1468041"/>
          </a:xfrm>
          <a:prstGeom prst="rect">
            <a:avLst/>
          </a:prstGeom>
        </p:spPr>
      </p:pic>
      <p:pic>
        <p:nvPicPr>
          <p:cNvPr id="8" name="Obraz 7" descr="hto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7815" y="2949792"/>
            <a:ext cx="1103710" cy="1468041"/>
          </a:xfrm>
          <a:prstGeom prst="rect">
            <a:avLst/>
          </a:prstGeom>
        </p:spPr>
      </p:pic>
      <p:pic>
        <p:nvPicPr>
          <p:cNvPr id="9" name="Obraz 8" descr="hto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47965" y="2949792"/>
            <a:ext cx="1103710" cy="1468041"/>
          </a:xfrm>
          <a:prstGeom prst="rect">
            <a:avLst/>
          </a:prstGeom>
        </p:spPr>
      </p:pic>
      <p:pic>
        <p:nvPicPr>
          <p:cNvPr id="10" name="Obraz 9" descr="hto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44109" y="2841781"/>
            <a:ext cx="1607344" cy="1575197"/>
          </a:xfrm>
          <a:prstGeom prst="rect">
            <a:avLst/>
          </a:prstGeom>
        </p:spPr>
      </p:pic>
      <p:pic>
        <p:nvPicPr>
          <p:cNvPr id="11" name="Obraz 10" descr="hto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44089" y="1221581"/>
            <a:ext cx="1328738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51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Endoproteza stawu kolanowego</a:t>
            </a:r>
          </a:p>
        </p:txBody>
      </p:sp>
      <p:pic>
        <p:nvPicPr>
          <p:cNvPr id="4" name="Symbol zastępczy zawartości 3" descr="kol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545636"/>
            <a:ext cx="1471613" cy="1200150"/>
          </a:xfrm>
        </p:spPr>
      </p:pic>
      <p:pic>
        <p:nvPicPr>
          <p:cNvPr id="5" name="Obraz 4" descr="ko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7874" y="1275606"/>
            <a:ext cx="1500188" cy="1714500"/>
          </a:xfrm>
          <a:prstGeom prst="rect">
            <a:avLst/>
          </a:prstGeom>
        </p:spPr>
      </p:pic>
      <p:pic>
        <p:nvPicPr>
          <p:cNvPr id="6" name="Obraz 5" descr="kol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4108" y="1329613"/>
            <a:ext cx="1623060" cy="1734646"/>
          </a:xfrm>
          <a:prstGeom prst="rect">
            <a:avLst/>
          </a:prstGeom>
        </p:spPr>
      </p:pic>
      <p:pic>
        <p:nvPicPr>
          <p:cNvPr id="7" name="Obraz 6" descr="kol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4623" y="3062114"/>
            <a:ext cx="1028700" cy="137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37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66B474-7912-8F4F-8750-4B789E06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Urazu kolana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923D10-CEC6-EC40-BB6E-31399657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323" y="1203597"/>
            <a:ext cx="3517354" cy="28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15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21D3E2D-98E4-9E47-8B9C-4A4AD73AC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09" y="1546363"/>
            <a:ext cx="2981325" cy="2057114"/>
          </a:xfrm>
          <a:prstGeom prst="rect">
            <a:avLst/>
          </a:prstGeom>
          <a:scene3d>
            <a:camera prst="orthographicFront">
              <a:rot lat="300000" lon="20999996" rev="0"/>
            </a:camera>
            <a:lightRig rig="threePt" dir="t"/>
          </a:scene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A9A825E-91B7-4C43-BBBE-E000A66B0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12" y="1165077"/>
            <a:ext cx="18764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4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F24103-988E-1343-B58D-C02DCFA4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CC16131-8438-0840-B9FB-5EBFCF625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38" y="1276350"/>
            <a:ext cx="17621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05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296229-1359-704A-B334-23C3E6A5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Złamania </a:t>
            </a:r>
            <a:r>
              <a:rPr lang="pl-PL" dirty="0" err="1"/>
              <a:t>awulsyjne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24A5D4-71C5-794E-B7EC-9CC765203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230764"/>
            <a:ext cx="3343275" cy="32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7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3053FE-62E3-F747-B1CD-3AE3F98F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Uszkodzenia więzadeł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3B5AD0D-C704-134F-961E-C85A3E422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750031"/>
            <a:ext cx="2590800" cy="17621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EE27BEC-C18D-814E-A0E6-C1F7B5A14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719525"/>
            <a:ext cx="2371725" cy="19335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56B4F3B-603A-094B-8823-DD76D4A66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82" y="1748099"/>
            <a:ext cx="2475534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77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E027BE-CD32-0B42-9392-57377030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40E79A-CE11-3045-81B6-3C5F384AE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E49597F-EFA9-3047-B5BB-6BF1554CC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6" t="17470" r="22390" b="331"/>
          <a:stretch/>
        </p:blipFill>
        <p:spPr>
          <a:xfrm>
            <a:off x="1763688" y="1439549"/>
            <a:ext cx="1484833" cy="29060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B97C94B-1FD9-E646-95F7-98318AFF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521" y="1439548"/>
            <a:ext cx="4326166" cy="29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70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86206D-7C32-AE45-99B5-29CEFBC0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Zwichnięcia stawu kolanowego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DB3D36-D2BB-064E-815C-0CCEB3B91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13" y="1552575"/>
            <a:ext cx="22383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7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C8BDD6-5B55-2148-8FAD-7A4FAD37A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Złamania rzepki</a:t>
            </a:r>
          </a:p>
        </p:txBody>
      </p:sp>
      <p:pic>
        <p:nvPicPr>
          <p:cNvPr id="1026" name="Picture 2" descr="page6image1783680">
            <a:extLst>
              <a:ext uri="{FF2B5EF4-FFF2-40B4-BE49-F238E27FC236}">
                <a16:creationId xmlns:a16="http://schemas.microsoft.com/office/drawing/2014/main" id="{9EC738EF-27A0-9A45-A3A3-396E410D7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7614"/>
            <a:ext cx="2307679" cy="305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age13image3002080">
            <a:extLst>
              <a:ext uri="{FF2B5EF4-FFF2-40B4-BE49-F238E27FC236}">
                <a16:creationId xmlns:a16="http://schemas.microsoft.com/office/drawing/2014/main" id="{4A8434D3-82C7-AA40-9170-65A201ED7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2" t="22499" r="8542" b="4444"/>
          <a:stretch/>
        </p:blipFill>
        <p:spPr bwMode="auto">
          <a:xfrm>
            <a:off x="5148064" y="1456881"/>
            <a:ext cx="1769168" cy="294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13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09BD3B-A2A1-AB40-885E-4D5529D8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44884A0-68E9-7A42-A0F8-7A264F524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486" y="-1977393"/>
            <a:ext cx="3224289" cy="1045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100">
                <a:solidFill>
                  <a:srgbClr val="FFFFFF"/>
                </a:solidFill>
                <a:latin typeface="TimesNewRomanPSMT" panose="02020603050405020304" pitchFamily="18" charset="0"/>
              </a:rPr>
              <a:t>typically projects to Blumensaat’s line </a:t>
            </a:r>
            <a:endParaRPr lang="pl-PL" altLang="pl-PL" sz="75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350">
                <a:latin typeface="Arial" panose="020B0604020202020204" pitchFamily="34" charset="0"/>
              </a:rPr>
              <a:t>  </a:t>
            </a:r>
            <a:r>
              <a:rPr lang="pl-PL" altLang="pl-PL" sz="63300">
                <a:latin typeface="Arial" panose="020B0604020202020204" pitchFamily="34" charset="0"/>
              </a:rPr>
              <a:t> </a:t>
            </a:r>
            <a:endParaRPr lang="pl-PL" altLang="pl-PL" sz="1350">
              <a:latin typeface="Arial" panose="020B0604020202020204" pitchFamily="34" charset="0"/>
            </a:endParaRPr>
          </a:p>
        </p:txBody>
      </p:sp>
      <p:pic>
        <p:nvPicPr>
          <p:cNvPr id="3074" name="Picture 2" descr="page29image1770912">
            <a:extLst>
              <a:ext uri="{FF2B5EF4-FFF2-40B4-BE49-F238E27FC236}">
                <a16:creationId xmlns:a16="http://schemas.microsoft.com/office/drawing/2014/main" id="{F07D102C-E36F-B149-9A5E-234E747FC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91630"/>
            <a:ext cx="2335665" cy="29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049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D5CFD0-307D-0142-BC0C-80B14D73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1955B3C-53AF-604F-9425-0C9847BF2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627534"/>
            <a:ext cx="3534909" cy="381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31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305055-E322-2D43-ADB2-AC2EAC1C1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Złamania </a:t>
            </a:r>
            <a:r>
              <a:rPr lang="pl-PL" dirty="0" err="1"/>
              <a:t>śródstawowe</a:t>
            </a:r>
            <a:r>
              <a:rPr lang="pl-PL" dirty="0"/>
              <a:t>/uszkodzenie ACL</a:t>
            </a:r>
          </a:p>
        </p:txBody>
      </p:sp>
      <p:pic>
        <p:nvPicPr>
          <p:cNvPr id="4097" name="Picture 1" descr="page7image1778304">
            <a:extLst>
              <a:ext uri="{FF2B5EF4-FFF2-40B4-BE49-F238E27FC236}">
                <a16:creationId xmlns:a16="http://schemas.microsoft.com/office/drawing/2014/main" id="{CE5177E4-F519-D14E-807F-8BC09698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69" y="1203597"/>
            <a:ext cx="2019631" cy="295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7image1766656">
            <a:extLst>
              <a:ext uri="{FF2B5EF4-FFF2-40B4-BE49-F238E27FC236}">
                <a16:creationId xmlns:a16="http://schemas.microsoft.com/office/drawing/2014/main" id="{75F0E9BA-6DDA-D046-A009-A87118203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03596"/>
            <a:ext cx="1548249" cy="295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78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EB9FEA-5772-F849-9F0C-73257B3D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Złamania powierzchni stawowych</a:t>
            </a:r>
          </a:p>
        </p:txBody>
      </p:sp>
      <p:pic>
        <p:nvPicPr>
          <p:cNvPr id="5121" name="Picture 1" descr="page14image1764864">
            <a:extLst>
              <a:ext uri="{FF2B5EF4-FFF2-40B4-BE49-F238E27FC236}">
                <a16:creationId xmlns:a16="http://schemas.microsoft.com/office/drawing/2014/main" id="{CB952165-7CEE-B744-A55E-7938E519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3" y="1203917"/>
            <a:ext cx="1891789" cy="32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age14image1774720">
            <a:extLst>
              <a:ext uri="{FF2B5EF4-FFF2-40B4-BE49-F238E27FC236}">
                <a16:creationId xmlns:a16="http://schemas.microsoft.com/office/drawing/2014/main" id="{60C6AFF1-ED22-C14B-8DE5-F8D19C64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78" y="1203597"/>
            <a:ext cx="2220818" cy="327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906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2A1A80-3863-804C-B77F-68FAB7D4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283E5CA-1F74-8147-A358-79650CE9F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57" y="634093"/>
            <a:ext cx="2057400" cy="381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EF354E3-3046-8D40-AC0D-A7BCD16F2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053" y="634093"/>
            <a:ext cx="2190750" cy="3810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E73709-6202-F94F-B5F6-A40FC2A31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748" y="634093"/>
            <a:ext cx="2047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55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B6589B-F8E0-834C-9DB1-EB14ED9C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Złamania u dzieci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89ACD63-835A-024A-81C3-E1DAEBD9F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24"/>
          <a:stretch/>
        </p:blipFill>
        <p:spPr>
          <a:xfrm>
            <a:off x="3424238" y="1600200"/>
            <a:ext cx="2295525" cy="25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60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9BF4FBE-323C-7E44-8325-BB935F9B9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5680" y="-7143"/>
            <a:ext cx="6172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50" dirty="0"/>
              <a:t>SALTER HARRIS 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4F03585-EAB6-534F-83C0-C5D0D55666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8253" y="898867"/>
            <a:ext cx="3028950" cy="339804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pl-PL" sz="6600" b="1" u="sng" dirty="0"/>
              <a:t>I</a:t>
            </a:r>
          </a:p>
          <a:p>
            <a:pPr eaLnBrk="1" hangingPunct="1">
              <a:lnSpc>
                <a:spcPct val="90000"/>
              </a:lnSpc>
            </a:pPr>
            <a:endParaRPr lang="pl-PL" altLang="pl-PL" dirty="0"/>
          </a:p>
          <a:p>
            <a:pPr eaLnBrk="1" hangingPunct="1">
              <a:lnSpc>
                <a:spcPct val="90000"/>
              </a:lnSpc>
            </a:pPr>
            <a:r>
              <a:rPr lang="en-US" altLang="pl-PL" dirty="0"/>
              <a:t>II</a:t>
            </a:r>
          </a:p>
          <a:p>
            <a:pPr eaLnBrk="1" hangingPunct="1">
              <a:lnSpc>
                <a:spcPct val="90000"/>
              </a:lnSpc>
            </a:pPr>
            <a:r>
              <a:rPr lang="en-US" altLang="pl-PL" dirty="0"/>
              <a:t>III</a:t>
            </a:r>
          </a:p>
          <a:p>
            <a:pPr eaLnBrk="1" hangingPunct="1">
              <a:lnSpc>
                <a:spcPct val="90000"/>
              </a:lnSpc>
            </a:pPr>
            <a:r>
              <a:rPr lang="en-US" altLang="pl-PL" dirty="0"/>
              <a:t>IV</a:t>
            </a:r>
          </a:p>
          <a:p>
            <a:pPr eaLnBrk="1" hangingPunct="1">
              <a:lnSpc>
                <a:spcPct val="90000"/>
              </a:lnSpc>
            </a:pPr>
            <a:r>
              <a:rPr lang="en-US" altLang="pl-PL" dirty="0"/>
              <a:t>V</a:t>
            </a:r>
          </a:p>
        </p:txBody>
      </p:sp>
      <p:sp>
        <p:nvSpPr>
          <p:cNvPr id="82948" name="Rectangle 7">
            <a:extLst>
              <a:ext uri="{FF2B5EF4-FFF2-40B4-BE49-F238E27FC236}">
                <a16:creationId xmlns:a16="http://schemas.microsoft.com/office/drawing/2014/main" id="{DB7FBB28-CC0D-584D-AB2F-B02B158DAE7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35104" y="1327547"/>
            <a:ext cx="3028950" cy="339447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pl-PL" altLang="pl-PL" dirty="0"/>
          </a:p>
        </p:txBody>
      </p:sp>
      <p:pic>
        <p:nvPicPr>
          <p:cNvPr id="82949" name="Picture 5" descr="kba030f3">
            <a:extLst>
              <a:ext uri="{FF2B5EF4-FFF2-40B4-BE49-F238E27FC236}">
                <a16:creationId xmlns:a16="http://schemas.microsoft.com/office/drawing/2014/main" id="{1017A6CA-B6A2-6745-87A1-38009D5C3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4" t="7025" r="2676" b="69135"/>
          <a:stretch>
            <a:fillRect/>
          </a:stretch>
        </p:blipFill>
        <p:spPr bwMode="auto">
          <a:xfrm>
            <a:off x="4787504" y="1329929"/>
            <a:ext cx="26289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AutoShape 6">
            <a:extLst>
              <a:ext uri="{FF2B5EF4-FFF2-40B4-BE49-F238E27FC236}">
                <a16:creationId xmlns:a16="http://schemas.microsoft.com/office/drawing/2014/main" id="{E7366619-F537-A545-A2CB-25B37EEF1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441" y="2193131"/>
            <a:ext cx="342900" cy="914400"/>
          </a:xfrm>
          <a:prstGeom prst="downArrow">
            <a:avLst>
              <a:gd name="adj1" fmla="val 50000"/>
              <a:gd name="adj2" fmla="val 66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1350">
              <a:latin typeface="Tahoma" panose="020B0604030504040204" pitchFamily="34" charset="0"/>
            </a:endParaRPr>
          </a:p>
        </p:txBody>
      </p:sp>
      <p:pic>
        <p:nvPicPr>
          <p:cNvPr id="20488" name="Picture 4" descr="b_14_2_1c">
            <a:extLst>
              <a:ext uri="{FF2B5EF4-FFF2-40B4-BE49-F238E27FC236}">
                <a16:creationId xmlns:a16="http://schemas.microsoft.com/office/drawing/2014/main" id="{5EAF3C84-B7E6-2E45-BE0B-BE49E9AA2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19" y="2625328"/>
            <a:ext cx="365164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http://t3.gstatic.com/images?q=tbn:ANd9GcRTe9-nUQQIzHj8TJb8aHmk8pcDLcsVUvbJ0NpdRdyHJ6Ih5kpF">
            <a:extLst>
              <a:ext uri="{FF2B5EF4-FFF2-40B4-BE49-F238E27FC236}">
                <a16:creationId xmlns:a16="http://schemas.microsoft.com/office/drawing/2014/main" id="{5F00572D-8B04-C849-80C3-A476C25E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735807"/>
            <a:ext cx="2705100" cy="270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ttp://bp3.blogger.com/_TGR8TxUfiIw/RpbJ0TWC7yI/AAAAAAAAAjQ/L0fcQLlZU5g/s400/11.jpg">
            <a:extLst>
              <a:ext uri="{FF2B5EF4-FFF2-40B4-BE49-F238E27FC236}">
                <a16:creationId xmlns:a16="http://schemas.microsoft.com/office/drawing/2014/main" id="{D7C671CD-33B9-794D-A755-AF8EA83A8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56" y="735806"/>
            <a:ext cx="3649266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ygięta strzałka 10">
            <a:extLst>
              <a:ext uri="{FF2B5EF4-FFF2-40B4-BE49-F238E27FC236}">
                <a16:creationId xmlns:a16="http://schemas.microsoft.com/office/drawing/2014/main" id="{BBFFCE31-C46F-D846-A9A8-5A3BFE3147C5}"/>
              </a:ext>
            </a:extLst>
          </p:cNvPr>
          <p:cNvSpPr/>
          <p:nvPr/>
        </p:nvSpPr>
        <p:spPr bwMode="auto">
          <a:xfrm rot="2765036">
            <a:off x="3087886" y="898327"/>
            <a:ext cx="1347788" cy="1401365"/>
          </a:xfrm>
          <a:prstGeom prst="bentArrow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l-PL" sz="1350">
              <a:latin typeface="Arial" charset="0"/>
            </a:endParaRP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040FC57C-5DB9-024E-A24A-BB7F7F8F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897" y="1707357"/>
            <a:ext cx="579834" cy="1597819"/>
          </a:xfrm>
          <a:prstGeom prst="downArrow">
            <a:avLst>
              <a:gd name="adj1" fmla="val 50000"/>
              <a:gd name="adj2" fmla="val 49972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483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C81DC48-C960-CC42-BD39-1374F2AD9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-159877"/>
            <a:ext cx="5829300" cy="857251"/>
          </a:xfrm>
        </p:spPr>
        <p:txBody>
          <a:bodyPr/>
          <a:lstStyle/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Comic Sans MS" pitchFamily="66" charset="0"/>
              </a:rPr>
              <a:t>Szybkość gojenia złamań</a:t>
            </a:r>
            <a:endParaRPr lang="en-US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97283" name="Picture 3" descr="sf088">
            <a:extLst>
              <a:ext uri="{FF2B5EF4-FFF2-40B4-BE49-F238E27FC236}">
                <a16:creationId xmlns:a16="http://schemas.microsoft.com/office/drawing/2014/main" id="{6F2757CC-C6B3-0644-859E-DCBDDF5BC0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8757" y="897731"/>
            <a:ext cx="2607469" cy="3571875"/>
          </a:xfrm>
          <a:noFill/>
        </p:spPr>
      </p:pic>
      <p:pic>
        <p:nvPicPr>
          <p:cNvPr id="97284" name="Picture 4" descr="sf089">
            <a:extLst>
              <a:ext uri="{FF2B5EF4-FFF2-40B4-BE49-F238E27FC236}">
                <a16:creationId xmlns:a16="http://schemas.microsoft.com/office/drawing/2014/main" id="{68CF1E6D-7BEE-4E4C-ACE6-7E1B663A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4" y="897731"/>
            <a:ext cx="2780109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418EE1F-9C41-5142-B2EE-A2C3732A0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241" y="1298444"/>
            <a:ext cx="5131594" cy="279307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7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Złamanie nadgarstka u dorosłego zrasta się w 8 tygodni.</a:t>
            </a:r>
          </a:p>
          <a:p>
            <a:pPr algn="ctr" eaLnBrk="1" hangingPunct="1"/>
            <a:endParaRPr lang="en-US" altLang="pl-PL" sz="2700" dirty="0">
              <a:solidFill>
                <a:srgbClr val="FFFF00"/>
              </a:solidFill>
              <a:latin typeface="Comic Sans MS" panose="030F0902030302020204" pitchFamily="66" charset="0"/>
            </a:endParaRPr>
          </a:p>
          <a:p>
            <a:pPr algn="ctr" eaLnBrk="1" hangingPunct="1"/>
            <a:r>
              <a:rPr lang="pl-PL" altLang="pl-PL" sz="27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U 5 latka zajmie to tylko 3 tygodnie</a:t>
            </a:r>
            <a:r>
              <a:rPr lang="en-US" altLang="pl-PL" sz="2700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pl-PL" sz="2700" dirty="0">
              <a:solidFill>
                <a:srgbClr val="FFFF00"/>
              </a:solidFill>
            </a:endParaRPr>
          </a:p>
          <a:p>
            <a:pPr algn="ctr" eaLnBrk="1" hangingPunct="1"/>
            <a:endParaRPr lang="en-US" altLang="pl-PL" sz="13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41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F5648F-1071-3448-B56A-DC8243B4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194474"/>
            <a:ext cx="6000750" cy="912019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Oś kończyn dolnych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97413C-CFEC-6945-A6ED-E1AC82B32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321BF9F-CDB5-D349-8DD6-A4120598C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28" y="951571"/>
            <a:ext cx="3262224" cy="3429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717C5C6-C23C-7443-B7F8-EB707EB01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43" b="7419"/>
          <a:stretch/>
        </p:blipFill>
        <p:spPr>
          <a:xfrm>
            <a:off x="4508291" y="2409733"/>
            <a:ext cx="3333750" cy="19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47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AF12B07-247E-894D-9214-867AF1F8A3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Comic Sans MS" pitchFamily="66" charset="0"/>
              </a:rPr>
              <a:t>Potencjał do przebudowy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0355" name="Picture 9" descr="File0024">
            <a:extLst>
              <a:ext uri="{FF2B5EF4-FFF2-40B4-BE49-F238E27FC236}">
                <a16:creationId xmlns:a16="http://schemas.microsoft.com/office/drawing/2014/main" id="{E2CD4392-E5A9-B445-BC91-A0EB16D3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762125"/>
            <a:ext cx="3314700" cy="162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ile0019">
            <a:extLst>
              <a:ext uri="{FF2B5EF4-FFF2-40B4-BE49-F238E27FC236}">
                <a16:creationId xmlns:a16="http://schemas.microsoft.com/office/drawing/2014/main" id="{E6405EDD-A02E-494E-B6EE-5601EAC6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85085"/>
            <a:ext cx="1902585" cy="2715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File0021 copy">
            <a:extLst>
              <a:ext uri="{FF2B5EF4-FFF2-40B4-BE49-F238E27FC236}">
                <a16:creationId xmlns:a16="http://schemas.microsoft.com/office/drawing/2014/main" id="{C578216C-4150-B849-858E-6BD5F485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9622"/>
            <a:ext cx="1674019" cy="2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prox hum met fx00">
            <a:extLst>
              <a:ext uri="{FF2B5EF4-FFF2-40B4-BE49-F238E27FC236}">
                <a16:creationId xmlns:a16="http://schemas.microsoft.com/office/drawing/2014/main" id="{EAABBDAF-41A5-1848-A042-FDEDD2EF8B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9466" y="897732"/>
            <a:ext cx="2865834" cy="3674269"/>
          </a:xfrm>
          <a:noFill/>
        </p:spPr>
      </p:pic>
      <p:pic>
        <p:nvPicPr>
          <p:cNvPr id="101379" name="Picture 4" descr="prox hum met fx01">
            <a:extLst>
              <a:ext uri="{FF2B5EF4-FFF2-40B4-BE49-F238E27FC236}">
                <a16:creationId xmlns:a16="http://schemas.microsoft.com/office/drawing/2014/main" id="{7776BADA-27D7-9048-83F5-19510F2AD8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272" y="844153"/>
            <a:ext cx="2908697" cy="3727847"/>
          </a:xfrm>
          <a:noFill/>
        </p:spPr>
      </p:pic>
      <p:sp>
        <p:nvSpPr>
          <p:cNvPr id="101380" name="Elipsa 3">
            <a:extLst>
              <a:ext uri="{FF2B5EF4-FFF2-40B4-BE49-F238E27FC236}">
                <a16:creationId xmlns:a16="http://schemas.microsoft.com/office/drawing/2014/main" id="{26EE2D4F-829A-FB46-AEA6-5F9E7F8EA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591" y="1221582"/>
            <a:ext cx="1565672" cy="1835944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1350"/>
          </a:p>
        </p:txBody>
      </p:sp>
      <p:sp>
        <p:nvSpPr>
          <p:cNvPr id="101381" name="Elipsa 4">
            <a:extLst>
              <a:ext uri="{FF2B5EF4-FFF2-40B4-BE49-F238E27FC236}">
                <a16:creationId xmlns:a16="http://schemas.microsoft.com/office/drawing/2014/main" id="{46005126-4004-324F-83E4-DCCEBD5FD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582" y="1335882"/>
            <a:ext cx="1565672" cy="1835944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1350"/>
          </a:p>
        </p:txBody>
      </p:sp>
    </p:spTree>
    <p:extLst>
      <p:ext uri="{BB962C8B-B14F-4D97-AF65-F5344CB8AC3E}">
        <p14:creationId xmlns:p14="http://schemas.microsoft.com/office/powerpoint/2010/main" val="3666861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9126135-CC49-D54A-9C52-BF4FB4191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-236562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pl-PL" dirty="0" err="1">
                <a:solidFill>
                  <a:schemeClr val="tx1"/>
                </a:solidFill>
                <a:latin typeface="Comic Sans MS" pitchFamily="66" charset="0"/>
              </a:rPr>
              <a:t>Opreacje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4451" name="Picture 4" descr="DSC01744">
            <a:extLst>
              <a:ext uri="{FF2B5EF4-FFF2-40B4-BE49-F238E27FC236}">
                <a16:creationId xmlns:a16="http://schemas.microsoft.com/office/drawing/2014/main" id="{1BBA1CDF-DABB-BA46-A74E-7EF600741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71550"/>
            <a:ext cx="50673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0650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51B22F-DA47-C649-8EDD-55AEE82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1B844B7-AA8A-E149-8CF4-CA8ACE865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13" y="933450"/>
            <a:ext cx="5438775" cy="32766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EAC2203-7312-B94B-B933-60F90A450CB1}"/>
              </a:ext>
            </a:extLst>
          </p:cNvPr>
          <p:cNvSpPr txBox="1">
            <a:spLocks/>
          </p:cNvSpPr>
          <p:nvPr/>
        </p:nvSpPr>
        <p:spPr>
          <a:xfrm>
            <a:off x="-180528" y="78533"/>
            <a:ext cx="822960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A920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Odrębności złamań u dzieci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7636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D0BEB-DC41-E04F-89D4-169DDD55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AAD9C9-F556-AD4D-883F-BE9C55EF3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99542"/>
            <a:ext cx="3333750" cy="3609975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98CC803-620C-3B45-BE72-61C7ACBD71BA}"/>
              </a:ext>
            </a:extLst>
          </p:cNvPr>
          <p:cNvSpPr txBox="1">
            <a:spLocks/>
          </p:cNvSpPr>
          <p:nvPr/>
        </p:nvSpPr>
        <p:spPr>
          <a:xfrm>
            <a:off x="107504" y="0"/>
            <a:ext cx="822960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A920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Odrębności złamań u dzieci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B72A310-8AED-7149-9F55-17DB7ECD4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38"/>
          <a:stretch/>
        </p:blipFill>
        <p:spPr>
          <a:xfrm>
            <a:off x="4163797" y="1173782"/>
            <a:ext cx="2313293" cy="313573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ED6E00-4556-6043-B016-E3579FFFE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2219833"/>
            <a:ext cx="2288376" cy="20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44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9D222A-97D2-8245-8188-FB136F45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552" y="123478"/>
            <a:ext cx="8229600" cy="504055"/>
          </a:xfrm>
        </p:spPr>
        <p:txBody>
          <a:bodyPr/>
          <a:lstStyle/>
          <a:p>
            <a:r>
              <a:rPr lang="pl-PL" dirty="0"/>
              <a:t>Złamania trzonu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53A6471-DD31-D649-BAE6-B1BF8C40A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89"/>
          <a:stretch/>
        </p:blipFill>
        <p:spPr>
          <a:xfrm>
            <a:off x="1691680" y="1347613"/>
            <a:ext cx="5715000" cy="29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4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A1E124-54AF-7A4B-817E-4A1889331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Leczenie zachowawcze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EE7293-5D7D-BD45-A17D-EA4F4CDE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016" y="1491630"/>
            <a:ext cx="3878784" cy="287317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A66DC24-941F-AA4C-A596-8614E3A45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036864"/>
            <a:ext cx="3556985" cy="26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10C9C8-8A50-144D-AD4A-941A58807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E67071F-ABB6-9542-99EC-C8AD9D814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72797"/>
            <a:ext cx="1966638" cy="295417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1C85246-C964-D246-82FC-049D96B6E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5" b="3703"/>
          <a:stretch/>
        </p:blipFill>
        <p:spPr>
          <a:xfrm>
            <a:off x="1691680" y="1370756"/>
            <a:ext cx="2584851" cy="31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983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F131F-50B3-F146-88F5-13BB8B4B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Leczenie operacyjne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0BBBC19-0623-AA4D-8089-7B27D0735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63638"/>
            <a:ext cx="1760905" cy="235572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8F53B5C-5254-0048-9359-DE1D30A3F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585449"/>
            <a:ext cx="2968352" cy="235583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013B4FF-6219-9341-A104-5FE1AD07C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471" y="1580400"/>
            <a:ext cx="1584176" cy="23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445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35E673-6D22-BA42-A40E-BA33D68B5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Złamania otwarte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D1ECCEE-4DDB-6943-8378-0D1AB9495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97"/>
          <a:stretch/>
        </p:blipFill>
        <p:spPr>
          <a:xfrm>
            <a:off x="1547664" y="1203597"/>
            <a:ext cx="5494233" cy="31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3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028701"/>
            <a:ext cx="6229350" cy="36790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8859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714750"/>
            <a:ext cx="758429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3829050"/>
            <a:ext cx="1028700" cy="84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D65754A-E63D-1249-A3D9-1708AAB49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965" y="271354"/>
            <a:ext cx="3684575" cy="23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2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123478"/>
            <a:ext cx="5829300" cy="40005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chemeClr val="bg1"/>
                </a:solidFill>
              </a:rPr>
              <a:t>Patologia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57350" y="1028700"/>
            <a:ext cx="2194570" cy="2911202"/>
          </a:xfrm>
          <a:solidFill>
            <a:srgbClr val="002060"/>
          </a:solidFill>
        </p:spPr>
        <p:txBody>
          <a:bodyPr/>
          <a:lstStyle/>
          <a:p>
            <a:r>
              <a:rPr lang="pl-PL" sz="1800" dirty="0">
                <a:solidFill>
                  <a:srgbClr val="FFFF00"/>
                </a:solidFill>
              </a:rPr>
              <a:t>pourazowe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err="1">
                <a:solidFill>
                  <a:srgbClr val="FFFF00"/>
                </a:solidFill>
              </a:rPr>
              <a:t>Dysplasi</a:t>
            </a:r>
            <a:r>
              <a:rPr lang="pl-PL" sz="1800" dirty="0">
                <a:solidFill>
                  <a:srgbClr val="FFFF00"/>
                </a:solidFill>
              </a:rPr>
              <a:t>e kostne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pl-PL" sz="1800" dirty="0">
                <a:solidFill>
                  <a:srgbClr val="FFFF00"/>
                </a:solidFill>
              </a:rPr>
              <a:t>nowotwór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pl-PL" sz="1800" dirty="0">
                <a:solidFill>
                  <a:srgbClr val="FFFF00"/>
                </a:solidFill>
              </a:rPr>
              <a:t>zapalenia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pl-PL" sz="1800" dirty="0">
                <a:solidFill>
                  <a:srgbClr val="FFFF00"/>
                </a:solidFill>
              </a:rPr>
              <a:t>krzywica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pl-PL" sz="1800" dirty="0">
                <a:solidFill>
                  <a:srgbClr val="FFFF00"/>
                </a:solidFill>
              </a:rPr>
              <a:t>Choroby nerek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pl-PL" sz="1800" dirty="0">
                <a:solidFill>
                  <a:srgbClr val="FFFF00"/>
                </a:solidFill>
              </a:rPr>
              <a:t>Wrodzony brak strzałki</a:t>
            </a:r>
            <a:r>
              <a:rPr lang="en-US" sz="1800" dirty="0">
                <a:solidFill>
                  <a:srgbClr val="FFFF00"/>
                </a:solidFill>
              </a:rPr>
              <a:t>(fibular </a:t>
            </a:r>
            <a:r>
              <a:rPr lang="en-US" sz="1800" dirty="0" err="1">
                <a:solidFill>
                  <a:srgbClr val="FFFF00"/>
                </a:solidFill>
              </a:rPr>
              <a:t>hemimelia</a:t>
            </a:r>
            <a:r>
              <a:rPr lang="en-US" sz="1800" dirty="0">
                <a:solidFill>
                  <a:srgbClr val="FFFF00"/>
                </a:solidFill>
              </a:rPr>
              <a:t>)</a:t>
            </a:r>
          </a:p>
          <a:p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28676" name="Picture 8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2" cstate="print">
            <a:lum bright="8000"/>
          </a:blip>
          <a:srcRect l="8694"/>
          <a:stretch/>
        </p:blipFill>
        <p:spPr>
          <a:xfrm>
            <a:off x="4932040" y="857250"/>
            <a:ext cx="1980644" cy="3586708"/>
          </a:xfrm>
          <a:noFill/>
        </p:spPr>
      </p:pic>
    </p:spTree>
    <p:extLst>
      <p:ext uri="{BB962C8B-B14F-4D97-AF65-F5344CB8AC3E}">
        <p14:creationId xmlns:p14="http://schemas.microsoft.com/office/powerpoint/2010/main" val="1853179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171450"/>
            <a:ext cx="5829300" cy="457200"/>
          </a:xfrm>
        </p:spPr>
        <p:txBody>
          <a:bodyPr>
            <a:normAutofit fontScale="90000"/>
          </a:bodyPr>
          <a:lstStyle/>
          <a:p>
            <a:r>
              <a:rPr lang="pl-PL" sz="2700" dirty="0">
                <a:solidFill>
                  <a:schemeClr val="bg1"/>
                </a:solidFill>
              </a:rPr>
              <a:t>Krzywica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050" y="971550"/>
            <a:ext cx="228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900" y="857250"/>
            <a:ext cx="2220516" cy="375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1554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228600"/>
            <a:ext cx="5829300" cy="400050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Krzywica rodzinna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54095"/>
            <a:ext cx="2123803" cy="334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1907704" y="1186554"/>
            <a:ext cx="2214290" cy="305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352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3|1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6"/>
</p:tagLst>
</file>

<file path=ppt/theme/theme1.xml><?xml version="1.0" encoding="utf-8"?>
<a:theme xmlns:a="http://schemas.openxmlformats.org/drawingml/2006/main" name="Motyw pakietu Office">
  <a:themeElements>
    <a:clrScheme name="Niestandardowy 1">
      <a:dk1>
        <a:sysClr val="windowText" lastClr="000000"/>
      </a:dk1>
      <a:lt1>
        <a:sysClr val="window" lastClr="FFFFFF"/>
      </a:lt1>
      <a:dk2>
        <a:srgbClr val="007DC1"/>
      </a:dk2>
      <a:lt2>
        <a:srgbClr val="A92037"/>
      </a:lt2>
      <a:accent1>
        <a:srgbClr val="007DC1"/>
      </a:accent1>
      <a:accent2>
        <a:srgbClr val="A92037"/>
      </a:accent2>
      <a:accent3>
        <a:srgbClr val="D8D8D8"/>
      </a:accent3>
      <a:accent4>
        <a:srgbClr val="7F7F7F"/>
      </a:accent4>
      <a:accent5>
        <a:srgbClr val="76923C"/>
      </a:accent5>
      <a:accent6>
        <a:srgbClr val="8DB3E2"/>
      </a:accent6>
      <a:hlink>
        <a:srgbClr val="007DC1"/>
      </a:hlink>
      <a:folHlink>
        <a:srgbClr val="A92037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779</Words>
  <Application>Microsoft Macintosh PowerPoint</Application>
  <PresentationFormat>Pokaz na ekranie (16:9)</PresentationFormat>
  <Paragraphs>184</Paragraphs>
  <Slides>59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7" baseType="lpstr">
      <vt:lpstr>Arial</vt:lpstr>
      <vt:lpstr>Calibri</vt:lpstr>
      <vt:lpstr>Comic Sans MS</vt:lpstr>
      <vt:lpstr>Tahoma</vt:lpstr>
      <vt:lpstr>Times New Roman</vt:lpstr>
      <vt:lpstr>TimesNewRomanPSMT</vt:lpstr>
      <vt:lpstr>Verdana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Oś kończyn dolnych</vt:lpstr>
      <vt:lpstr>Prezentacja programu PowerPoint</vt:lpstr>
      <vt:lpstr>Patologia</vt:lpstr>
      <vt:lpstr>Krzywica</vt:lpstr>
      <vt:lpstr>Krzywica rodzinna</vt:lpstr>
      <vt:lpstr>Koślawość pourazowa</vt:lpstr>
      <vt:lpstr>Postępowanie</vt:lpstr>
      <vt:lpstr>Prezentacja programu PowerPoint</vt:lpstr>
      <vt:lpstr>Choroba Blount’a</vt:lpstr>
      <vt:lpstr>Choroba Blount’a</vt:lpstr>
      <vt:lpstr>Prezentacja programu PowerPoint</vt:lpstr>
      <vt:lpstr>Prezentacja programu PowerPoint</vt:lpstr>
      <vt:lpstr>Choroba zwyrodnieniowa stawu kolanowego</vt:lpstr>
      <vt:lpstr>Prezentacja programu PowerPoint</vt:lpstr>
      <vt:lpstr>Etiologia</vt:lpstr>
      <vt:lpstr>Pierwotna choroba zwyrodnieniowa</vt:lpstr>
      <vt:lpstr>Wtórna choroba zwyrodnieiowa</vt:lpstr>
      <vt:lpstr>Patogeneza (1)</vt:lpstr>
      <vt:lpstr>Patogeneza (2)</vt:lpstr>
      <vt:lpstr>Patogeneza (3)</vt:lpstr>
      <vt:lpstr>Patogeneza (4)</vt:lpstr>
      <vt:lpstr>Prezentacja programu PowerPoint</vt:lpstr>
      <vt:lpstr>Badanie kliniczne</vt:lpstr>
      <vt:lpstr>Diagnostyka obrazowa</vt:lpstr>
      <vt:lpstr>Diagnostyka różnicowa</vt:lpstr>
      <vt:lpstr>Leczenie nieoperacyjne (1)</vt:lpstr>
      <vt:lpstr>Leczenie nieoperacyjne (2)</vt:lpstr>
      <vt:lpstr>Leczenie operacyjne</vt:lpstr>
      <vt:lpstr>High Tibial Osteotomy</vt:lpstr>
      <vt:lpstr>Endoproteza stawu kolanowego</vt:lpstr>
      <vt:lpstr>Urazu kolana</vt:lpstr>
      <vt:lpstr>Prezentacja programu PowerPoint</vt:lpstr>
      <vt:lpstr>Prezentacja programu PowerPoint</vt:lpstr>
      <vt:lpstr>Złamania awulsyjne</vt:lpstr>
      <vt:lpstr>Uszkodzenia więzadeł</vt:lpstr>
      <vt:lpstr>Zwichnięcia stawu kolanowego</vt:lpstr>
      <vt:lpstr>Złamania rzepki</vt:lpstr>
      <vt:lpstr>Prezentacja programu PowerPoint</vt:lpstr>
      <vt:lpstr>Prezentacja programu PowerPoint</vt:lpstr>
      <vt:lpstr>Złamania śródstawowe/uszkodzenie ACL</vt:lpstr>
      <vt:lpstr>Złamania powierzchni stawowych</vt:lpstr>
      <vt:lpstr>Prezentacja programu PowerPoint</vt:lpstr>
      <vt:lpstr>Złamania u dzieci</vt:lpstr>
      <vt:lpstr>SALTER HARRIS </vt:lpstr>
      <vt:lpstr>Szybkość gojenia złamań</vt:lpstr>
      <vt:lpstr>Potencjał do przebudowy</vt:lpstr>
      <vt:lpstr>Prezentacja programu PowerPoint</vt:lpstr>
      <vt:lpstr>Opreacje</vt:lpstr>
      <vt:lpstr>Prezentacja programu PowerPoint</vt:lpstr>
      <vt:lpstr>Prezentacja programu PowerPoint</vt:lpstr>
      <vt:lpstr>Złamania trzonu </vt:lpstr>
      <vt:lpstr>Leczenie zachowawcze</vt:lpstr>
      <vt:lpstr>Prezentacja programu PowerPoint</vt:lpstr>
      <vt:lpstr>Leczenie operacyjne</vt:lpstr>
      <vt:lpstr>Złamania otwarte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klaudia.zakrzewska</dc:creator>
  <cp:lastModifiedBy>Andrzej Borowski</cp:lastModifiedBy>
  <cp:revision>44</cp:revision>
  <dcterms:created xsi:type="dcterms:W3CDTF">2018-06-27T12:17:03Z</dcterms:created>
  <dcterms:modified xsi:type="dcterms:W3CDTF">2019-10-15T10:28:01Z</dcterms:modified>
</cp:coreProperties>
</file>