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86" r:id="rId5"/>
    <p:sldId id="287" r:id="rId6"/>
    <p:sldId id="288" r:id="rId7"/>
    <p:sldId id="260" r:id="rId8"/>
    <p:sldId id="261" r:id="rId9"/>
    <p:sldId id="289" r:id="rId10"/>
    <p:sldId id="290" r:id="rId11"/>
    <p:sldId id="299" r:id="rId12"/>
    <p:sldId id="300" r:id="rId13"/>
    <p:sldId id="301" r:id="rId14"/>
    <p:sldId id="302" r:id="rId15"/>
    <p:sldId id="303" r:id="rId16"/>
    <p:sldId id="291" r:id="rId17"/>
    <p:sldId id="264" r:id="rId18"/>
    <p:sldId id="304" r:id="rId19"/>
    <p:sldId id="265" r:id="rId20"/>
    <p:sldId id="292" r:id="rId21"/>
    <p:sldId id="266" r:id="rId22"/>
    <p:sldId id="293" r:id="rId23"/>
    <p:sldId id="267" r:id="rId24"/>
    <p:sldId id="294" r:id="rId25"/>
    <p:sldId id="268" r:id="rId26"/>
    <p:sldId id="295" r:id="rId27"/>
    <p:sldId id="296" r:id="rId28"/>
    <p:sldId id="272" r:id="rId29"/>
    <p:sldId id="273" r:id="rId30"/>
    <p:sldId id="274" r:id="rId31"/>
    <p:sldId id="276" r:id="rId32"/>
    <p:sldId id="284" r:id="rId33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2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3110"/>
  </p:normalViewPr>
  <p:slideViewPr>
    <p:cSldViewPr>
      <p:cViewPr varScale="1">
        <p:scale>
          <a:sx n="142" d="100"/>
          <a:sy n="142" d="100"/>
        </p:scale>
        <p:origin x="714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87991C-DE79-42B3-8825-14683D3A51BD}" type="doc">
      <dgm:prSet loTypeId="urn:microsoft.com/office/officeart/2005/8/layout/cycle3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B95F2D7-60E3-4E33-A563-9834F27D2430}">
      <dgm:prSet/>
      <dgm:spPr>
        <a:solidFill>
          <a:schemeClr val="accent5"/>
        </a:solidFill>
      </dgm:spPr>
      <dgm:t>
        <a:bodyPr/>
        <a:lstStyle/>
        <a:p>
          <a:r>
            <a:rPr lang="pl-PL" dirty="0"/>
            <a:t>nawyk ruchowy kształtujący się na określonym podłożu </a:t>
          </a:r>
          <a:br>
            <a:rPr lang="pl-PL" dirty="0"/>
          </a:br>
          <a:r>
            <a:rPr lang="pl-PL" dirty="0"/>
            <a:t>morfologicznym i funkcjonalnym</a:t>
          </a:r>
          <a:endParaRPr lang="en-US" dirty="0"/>
        </a:p>
      </dgm:t>
    </dgm:pt>
    <dgm:pt modelId="{39F44F81-46F0-4947-A6B2-3CD0585A5FEB}" type="parTrans" cxnId="{360E5FFE-1E66-4E08-900F-F6A45126C4C0}">
      <dgm:prSet/>
      <dgm:spPr/>
      <dgm:t>
        <a:bodyPr/>
        <a:lstStyle/>
        <a:p>
          <a:endParaRPr lang="en-US"/>
        </a:p>
      </dgm:t>
    </dgm:pt>
    <dgm:pt modelId="{1FD39A93-33B2-4137-9EBF-5247B299FF24}" type="sibTrans" cxnId="{360E5FFE-1E66-4E08-900F-F6A45126C4C0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171E04C8-1D55-42EA-8EF3-5648841A8F3D}">
      <dgm:prSet/>
      <dgm:spPr>
        <a:solidFill>
          <a:schemeClr val="accent5"/>
        </a:solidFill>
      </dgm:spPr>
      <dgm:t>
        <a:bodyPr/>
        <a:lstStyle/>
        <a:p>
          <a:r>
            <a:rPr lang="pl-PL"/>
            <a:t>związanym z codzienną działalnością danego osobnika</a:t>
          </a:r>
          <a:endParaRPr lang="en-US"/>
        </a:p>
      </dgm:t>
    </dgm:pt>
    <dgm:pt modelId="{49CFFCFF-8B63-4E5E-BBB2-A5636F5B2602}" type="parTrans" cxnId="{5BBBE137-166E-40E0-A13A-2DD33ACD5B81}">
      <dgm:prSet/>
      <dgm:spPr/>
      <dgm:t>
        <a:bodyPr/>
        <a:lstStyle/>
        <a:p>
          <a:endParaRPr lang="en-US"/>
        </a:p>
      </dgm:t>
    </dgm:pt>
    <dgm:pt modelId="{0F8AD441-6F78-4869-8F92-558D3C6A18D2}" type="sibTrans" cxnId="{5BBBE137-166E-40E0-A13A-2DD33ACD5B81}">
      <dgm:prSet/>
      <dgm:spPr/>
      <dgm:t>
        <a:bodyPr/>
        <a:lstStyle/>
        <a:p>
          <a:endParaRPr lang="en-US"/>
        </a:p>
      </dgm:t>
    </dgm:pt>
    <dgm:pt modelId="{70D9CEAE-D167-405F-AC9F-C9AB493218C8}">
      <dgm:prSet/>
      <dgm:spPr>
        <a:solidFill>
          <a:schemeClr val="accent5"/>
        </a:solidFill>
      </dgm:spPr>
      <dgm:t>
        <a:bodyPr/>
        <a:lstStyle/>
        <a:p>
          <a:r>
            <a:rPr lang="pl-PL"/>
            <a:t>wyraz stanu fizycznego i psychicznego</a:t>
          </a:r>
          <a:endParaRPr lang="en-US"/>
        </a:p>
      </dgm:t>
    </dgm:pt>
    <dgm:pt modelId="{E54DBC65-4D13-4BD8-9BA0-275D1CFD272F}" type="parTrans" cxnId="{7777FA70-4FFA-4869-AE92-95D34B328CEF}">
      <dgm:prSet/>
      <dgm:spPr/>
      <dgm:t>
        <a:bodyPr/>
        <a:lstStyle/>
        <a:p>
          <a:endParaRPr lang="en-US"/>
        </a:p>
      </dgm:t>
    </dgm:pt>
    <dgm:pt modelId="{76628B87-AB46-4773-80D5-D4738660F295}" type="sibTrans" cxnId="{7777FA70-4FFA-4869-AE92-95D34B328CEF}">
      <dgm:prSet/>
      <dgm:spPr/>
      <dgm:t>
        <a:bodyPr/>
        <a:lstStyle/>
        <a:p>
          <a:endParaRPr lang="en-US"/>
        </a:p>
      </dgm:t>
    </dgm:pt>
    <dgm:pt modelId="{8B7BCDBD-FF7F-4B0E-9B9F-B2E519B9FD80}">
      <dgm:prSet/>
      <dgm:spPr>
        <a:solidFill>
          <a:schemeClr val="accent5"/>
        </a:solidFill>
      </dgm:spPr>
      <dgm:t>
        <a:bodyPr/>
        <a:lstStyle/>
        <a:p>
          <a:r>
            <a:rPr lang="pl-PL" dirty="0"/>
            <a:t>wskaźnik mechanicznej wydolności </a:t>
          </a:r>
          <a:endParaRPr lang="en-US" dirty="0"/>
        </a:p>
      </dgm:t>
    </dgm:pt>
    <dgm:pt modelId="{58DE6860-E17F-492A-868C-9B8B3D077C3F}" type="parTrans" cxnId="{93F608B9-EC52-4229-85DE-7D137E0C4C3C}">
      <dgm:prSet/>
      <dgm:spPr/>
      <dgm:t>
        <a:bodyPr/>
        <a:lstStyle/>
        <a:p>
          <a:endParaRPr lang="en-US"/>
        </a:p>
      </dgm:t>
    </dgm:pt>
    <dgm:pt modelId="{2F15C7D1-53C3-4264-BBF9-93B2C8B85EA6}" type="sibTrans" cxnId="{93F608B9-EC52-4229-85DE-7D137E0C4C3C}">
      <dgm:prSet/>
      <dgm:spPr/>
      <dgm:t>
        <a:bodyPr/>
        <a:lstStyle/>
        <a:p>
          <a:endParaRPr lang="en-US"/>
        </a:p>
      </dgm:t>
    </dgm:pt>
    <dgm:pt modelId="{4E71DCC5-B24B-40DF-988C-7685C38466D8}">
      <dgm:prSet/>
      <dgm:spPr>
        <a:solidFill>
          <a:schemeClr val="accent5"/>
        </a:solidFill>
      </dgm:spPr>
      <dgm:t>
        <a:bodyPr/>
        <a:lstStyle/>
        <a:p>
          <a:r>
            <a:rPr lang="pl-PL"/>
            <a:t>zmysłu kinetycznego</a:t>
          </a:r>
          <a:endParaRPr lang="en-US"/>
        </a:p>
      </dgm:t>
    </dgm:pt>
    <dgm:pt modelId="{D6BE1130-4BDA-48FC-BFCB-E65FB04D4B14}" type="parTrans" cxnId="{7228972F-A25F-4235-AC96-46D4DD29B231}">
      <dgm:prSet/>
      <dgm:spPr/>
      <dgm:t>
        <a:bodyPr/>
        <a:lstStyle/>
        <a:p>
          <a:endParaRPr lang="en-US"/>
        </a:p>
      </dgm:t>
    </dgm:pt>
    <dgm:pt modelId="{C3F2E36C-328F-4805-8584-DE3957F66CDC}" type="sibTrans" cxnId="{7228972F-A25F-4235-AC96-46D4DD29B231}">
      <dgm:prSet/>
      <dgm:spPr/>
      <dgm:t>
        <a:bodyPr/>
        <a:lstStyle/>
        <a:p>
          <a:endParaRPr lang="en-US"/>
        </a:p>
      </dgm:t>
    </dgm:pt>
    <dgm:pt modelId="{D1A154CA-7838-4AC6-9FBC-3B4647E6A828}">
      <dgm:prSet/>
      <dgm:spPr>
        <a:solidFill>
          <a:schemeClr val="accent5"/>
        </a:solidFill>
      </dgm:spPr>
      <dgm:t>
        <a:bodyPr/>
        <a:lstStyle/>
        <a:p>
          <a:r>
            <a:rPr lang="pl-PL"/>
            <a:t>równowagi mięśniowej </a:t>
          </a:r>
          <a:endParaRPr lang="en-US"/>
        </a:p>
      </dgm:t>
    </dgm:pt>
    <dgm:pt modelId="{57904F91-986A-459A-B931-662A0696CD6B}" type="parTrans" cxnId="{83ECA989-629C-465A-A60F-FEB45FB795F3}">
      <dgm:prSet/>
      <dgm:spPr/>
      <dgm:t>
        <a:bodyPr/>
        <a:lstStyle/>
        <a:p>
          <a:endParaRPr lang="en-US"/>
        </a:p>
      </dgm:t>
    </dgm:pt>
    <dgm:pt modelId="{208E17C7-A4CE-441B-9671-F88552AFFC5B}" type="sibTrans" cxnId="{83ECA989-629C-465A-A60F-FEB45FB795F3}">
      <dgm:prSet/>
      <dgm:spPr/>
      <dgm:t>
        <a:bodyPr/>
        <a:lstStyle/>
        <a:p>
          <a:endParaRPr lang="en-US"/>
        </a:p>
      </dgm:t>
    </dgm:pt>
    <dgm:pt modelId="{056E0779-1CF1-428C-B6CE-4BF8E87D61A3}">
      <dgm:prSet/>
      <dgm:spPr>
        <a:solidFill>
          <a:schemeClr val="accent5"/>
        </a:solidFill>
      </dgm:spPr>
      <dgm:t>
        <a:bodyPr/>
        <a:lstStyle/>
        <a:p>
          <a:r>
            <a:rPr lang="pl-PL"/>
            <a:t>koordynacji nerwowo-mięśniowej</a:t>
          </a:r>
          <a:endParaRPr lang="en-US"/>
        </a:p>
      </dgm:t>
    </dgm:pt>
    <dgm:pt modelId="{621893A7-2417-42C9-A4C7-2ADA8EF174BD}" type="parTrans" cxnId="{A4B2472B-1161-4511-9375-02D4BA278907}">
      <dgm:prSet/>
      <dgm:spPr/>
      <dgm:t>
        <a:bodyPr/>
        <a:lstStyle/>
        <a:p>
          <a:endParaRPr lang="en-US"/>
        </a:p>
      </dgm:t>
    </dgm:pt>
    <dgm:pt modelId="{1584EAC4-90FF-4B6C-8701-0CAA320AB91B}" type="sibTrans" cxnId="{A4B2472B-1161-4511-9375-02D4BA278907}">
      <dgm:prSet/>
      <dgm:spPr/>
      <dgm:t>
        <a:bodyPr/>
        <a:lstStyle/>
        <a:p>
          <a:endParaRPr lang="en-US"/>
        </a:p>
      </dgm:t>
    </dgm:pt>
    <dgm:pt modelId="{6E382BD6-387A-3646-9B86-C68201E9EC90}" type="pres">
      <dgm:prSet presAssocID="{FF87991C-DE79-42B3-8825-14683D3A51B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A321A4B-17B3-9942-8977-88E8C6759D16}" type="pres">
      <dgm:prSet presAssocID="{FF87991C-DE79-42B3-8825-14683D3A51BD}" presName="cycle" presStyleCnt="0"/>
      <dgm:spPr/>
    </dgm:pt>
    <dgm:pt modelId="{58A6BB92-C50E-A144-A232-9F879230D0BA}" type="pres">
      <dgm:prSet presAssocID="{FB95F2D7-60E3-4E33-A563-9834F27D2430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0A6A455-4521-0F4A-9087-AAB3A43E8400}" type="pres">
      <dgm:prSet presAssocID="{1FD39A93-33B2-4137-9EBF-5247B299FF24}" presName="sibTransFirstNode" presStyleLbl="bgShp" presStyleIdx="0" presStyleCnt="1"/>
      <dgm:spPr/>
      <dgm:t>
        <a:bodyPr/>
        <a:lstStyle/>
        <a:p>
          <a:endParaRPr lang="pl-PL"/>
        </a:p>
      </dgm:t>
    </dgm:pt>
    <dgm:pt modelId="{5B6ED143-AFB7-E04B-8273-35B68D7BF47B}" type="pres">
      <dgm:prSet presAssocID="{171E04C8-1D55-42EA-8EF3-5648841A8F3D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34893AF-68B2-FB43-872E-BA3DBF5CC5B8}" type="pres">
      <dgm:prSet presAssocID="{70D9CEAE-D167-405F-AC9F-C9AB493218C8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9984C72-04CF-F84B-92EF-4F901F557BDD}" type="pres">
      <dgm:prSet presAssocID="{8B7BCDBD-FF7F-4B0E-9B9F-B2E519B9FD80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1423DF8-A7CA-0F48-901D-44DA4275B78E}" type="presOf" srcId="{70D9CEAE-D167-405F-AC9F-C9AB493218C8}" destId="{B34893AF-68B2-FB43-872E-BA3DBF5CC5B8}" srcOrd="0" destOrd="0" presId="urn:microsoft.com/office/officeart/2005/8/layout/cycle3"/>
    <dgm:cxn modelId="{EA4AC653-93FD-7E4B-A0E8-6FDDAF3076CB}" type="presOf" srcId="{4E71DCC5-B24B-40DF-988C-7685C38466D8}" destId="{39984C72-04CF-F84B-92EF-4F901F557BDD}" srcOrd="0" destOrd="1" presId="urn:microsoft.com/office/officeart/2005/8/layout/cycle3"/>
    <dgm:cxn modelId="{5BBBE137-166E-40E0-A13A-2DD33ACD5B81}" srcId="{FF87991C-DE79-42B3-8825-14683D3A51BD}" destId="{171E04C8-1D55-42EA-8EF3-5648841A8F3D}" srcOrd="1" destOrd="0" parTransId="{49CFFCFF-8B63-4E5E-BBB2-A5636F5B2602}" sibTransId="{0F8AD441-6F78-4869-8F92-558D3C6A18D2}"/>
    <dgm:cxn modelId="{A74E9EEA-F5E1-D443-A5B1-A59FD15AA2A9}" type="presOf" srcId="{056E0779-1CF1-428C-B6CE-4BF8E87D61A3}" destId="{39984C72-04CF-F84B-92EF-4F901F557BDD}" srcOrd="0" destOrd="3" presId="urn:microsoft.com/office/officeart/2005/8/layout/cycle3"/>
    <dgm:cxn modelId="{872F3E7F-B8F6-0145-B974-08A812C48BB3}" type="presOf" srcId="{8B7BCDBD-FF7F-4B0E-9B9F-B2E519B9FD80}" destId="{39984C72-04CF-F84B-92EF-4F901F557BDD}" srcOrd="0" destOrd="0" presId="urn:microsoft.com/office/officeart/2005/8/layout/cycle3"/>
    <dgm:cxn modelId="{2C8BA668-7B68-F342-8EBC-DE5F86FB26C2}" type="presOf" srcId="{171E04C8-1D55-42EA-8EF3-5648841A8F3D}" destId="{5B6ED143-AFB7-E04B-8273-35B68D7BF47B}" srcOrd="0" destOrd="0" presId="urn:microsoft.com/office/officeart/2005/8/layout/cycle3"/>
    <dgm:cxn modelId="{93F608B9-EC52-4229-85DE-7D137E0C4C3C}" srcId="{FF87991C-DE79-42B3-8825-14683D3A51BD}" destId="{8B7BCDBD-FF7F-4B0E-9B9F-B2E519B9FD80}" srcOrd="3" destOrd="0" parTransId="{58DE6860-E17F-492A-868C-9B8B3D077C3F}" sibTransId="{2F15C7D1-53C3-4264-BBF9-93B2C8B85EA6}"/>
    <dgm:cxn modelId="{D71A644D-B32A-004E-97FC-BA6304702942}" type="presOf" srcId="{1FD39A93-33B2-4137-9EBF-5247B299FF24}" destId="{F0A6A455-4521-0F4A-9087-AAB3A43E8400}" srcOrd="0" destOrd="0" presId="urn:microsoft.com/office/officeart/2005/8/layout/cycle3"/>
    <dgm:cxn modelId="{8665868F-7C3F-4540-90A5-C1CC26226F52}" type="presOf" srcId="{FF87991C-DE79-42B3-8825-14683D3A51BD}" destId="{6E382BD6-387A-3646-9B86-C68201E9EC90}" srcOrd="0" destOrd="0" presId="urn:microsoft.com/office/officeart/2005/8/layout/cycle3"/>
    <dgm:cxn modelId="{7228972F-A25F-4235-AC96-46D4DD29B231}" srcId="{8B7BCDBD-FF7F-4B0E-9B9F-B2E519B9FD80}" destId="{4E71DCC5-B24B-40DF-988C-7685C38466D8}" srcOrd="0" destOrd="0" parTransId="{D6BE1130-4BDA-48FC-BFCB-E65FB04D4B14}" sibTransId="{C3F2E36C-328F-4805-8584-DE3957F66CDC}"/>
    <dgm:cxn modelId="{450ADDD0-1ED2-1E42-9555-104D561D6D2C}" type="presOf" srcId="{FB95F2D7-60E3-4E33-A563-9834F27D2430}" destId="{58A6BB92-C50E-A144-A232-9F879230D0BA}" srcOrd="0" destOrd="0" presId="urn:microsoft.com/office/officeart/2005/8/layout/cycle3"/>
    <dgm:cxn modelId="{360E5FFE-1E66-4E08-900F-F6A45126C4C0}" srcId="{FF87991C-DE79-42B3-8825-14683D3A51BD}" destId="{FB95F2D7-60E3-4E33-A563-9834F27D2430}" srcOrd="0" destOrd="0" parTransId="{39F44F81-46F0-4947-A6B2-3CD0585A5FEB}" sibTransId="{1FD39A93-33B2-4137-9EBF-5247B299FF24}"/>
    <dgm:cxn modelId="{A4B2472B-1161-4511-9375-02D4BA278907}" srcId="{8B7BCDBD-FF7F-4B0E-9B9F-B2E519B9FD80}" destId="{056E0779-1CF1-428C-B6CE-4BF8E87D61A3}" srcOrd="2" destOrd="0" parTransId="{621893A7-2417-42C9-A4C7-2ADA8EF174BD}" sibTransId="{1584EAC4-90FF-4B6C-8701-0CAA320AB91B}"/>
    <dgm:cxn modelId="{83ECA989-629C-465A-A60F-FEB45FB795F3}" srcId="{8B7BCDBD-FF7F-4B0E-9B9F-B2E519B9FD80}" destId="{D1A154CA-7838-4AC6-9FBC-3B4647E6A828}" srcOrd="1" destOrd="0" parTransId="{57904F91-986A-459A-B931-662A0696CD6B}" sibTransId="{208E17C7-A4CE-441B-9671-F88552AFFC5B}"/>
    <dgm:cxn modelId="{7777FA70-4FFA-4869-AE92-95D34B328CEF}" srcId="{FF87991C-DE79-42B3-8825-14683D3A51BD}" destId="{70D9CEAE-D167-405F-AC9F-C9AB493218C8}" srcOrd="2" destOrd="0" parTransId="{E54DBC65-4D13-4BD8-9BA0-275D1CFD272F}" sibTransId="{76628B87-AB46-4773-80D5-D4738660F295}"/>
    <dgm:cxn modelId="{F0990B51-319B-9B44-A730-F06A6A850112}" type="presOf" srcId="{D1A154CA-7838-4AC6-9FBC-3B4647E6A828}" destId="{39984C72-04CF-F84B-92EF-4F901F557BDD}" srcOrd="0" destOrd="2" presId="urn:microsoft.com/office/officeart/2005/8/layout/cycle3"/>
    <dgm:cxn modelId="{B750A333-55A1-FE4C-908F-F7C8990447BC}" type="presParOf" srcId="{6E382BD6-387A-3646-9B86-C68201E9EC90}" destId="{4A321A4B-17B3-9942-8977-88E8C6759D16}" srcOrd="0" destOrd="0" presId="urn:microsoft.com/office/officeart/2005/8/layout/cycle3"/>
    <dgm:cxn modelId="{BE6842B2-5BB7-D646-BC5D-7F1449414AEC}" type="presParOf" srcId="{4A321A4B-17B3-9942-8977-88E8C6759D16}" destId="{58A6BB92-C50E-A144-A232-9F879230D0BA}" srcOrd="0" destOrd="0" presId="urn:microsoft.com/office/officeart/2005/8/layout/cycle3"/>
    <dgm:cxn modelId="{1AEDE079-7E38-CA48-8995-205BF4E9CB32}" type="presParOf" srcId="{4A321A4B-17B3-9942-8977-88E8C6759D16}" destId="{F0A6A455-4521-0F4A-9087-AAB3A43E8400}" srcOrd="1" destOrd="0" presId="urn:microsoft.com/office/officeart/2005/8/layout/cycle3"/>
    <dgm:cxn modelId="{D87462C5-2370-FE46-9ECA-3FD6FC5A0419}" type="presParOf" srcId="{4A321A4B-17B3-9942-8977-88E8C6759D16}" destId="{5B6ED143-AFB7-E04B-8273-35B68D7BF47B}" srcOrd="2" destOrd="0" presId="urn:microsoft.com/office/officeart/2005/8/layout/cycle3"/>
    <dgm:cxn modelId="{CFD02365-765C-CE41-8EC1-74FC95E01C0F}" type="presParOf" srcId="{4A321A4B-17B3-9942-8977-88E8C6759D16}" destId="{B34893AF-68B2-FB43-872E-BA3DBF5CC5B8}" srcOrd="3" destOrd="0" presId="urn:microsoft.com/office/officeart/2005/8/layout/cycle3"/>
    <dgm:cxn modelId="{DCBB5291-EB43-E84C-B049-6A4EABAB78DC}" type="presParOf" srcId="{4A321A4B-17B3-9942-8977-88E8C6759D16}" destId="{39984C72-04CF-F84B-92EF-4F901F557BDD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6A455-4521-0F4A-9087-AAB3A43E8400}">
      <dsp:nvSpPr>
        <dsp:cNvPr id="0" name=""/>
        <dsp:cNvSpPr/>
      </dsp:nvSpPr>
      <dsp:spPr>
        <a:xfrm>
          <a:off x="1503077" y="-63790"/>
          <a:ext cx="3258540" cy="3258540"/>
        </a:xfrm>
        <a:prstGeom prst="circularArrow">
          <a:avLst>
            <a:gd name="adj1" fmla="val 4668"/>
            <a:gd name="adj2" fmla="val 272909"/>
            <a:gd name="adj3" fmla="val 12987108"/>
            <a:gd name="adj4" fmla="val 17925581"/>
            <a:gd name="adj5" fmla="val 4847"/>
          </a:avLst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6BB92-C50E-A144-A232-9F879230D0BA}">
      <dsp:nvSpPr>
        <dsp:cNvPr id="0" name=""/>
        <dsp:cNvSpPr/>
      </dsp:nvSpPr>
      <dsp:spPr>
        <a:xfrm>
          <a:off x="2090781" y="1372"/>
          <a:ext cx="2083133" cy="1041566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/>
            <a:t>nawyk ruchowy kształtujący się na określonym podłożu </a:t>
          </a:r>
          <a:br>
            <a:rPr lang="pl-PL" sz="1200" kern="1200" dirty="0"/>
          </a:br>
          <a:r>
            <a:rPr lang="pl-PL" sz="1200" kern="1200" dirty="0"/>
            <a:t>morfologicznym i funkcjonalnym</a:t>
          </a:r>
          <a:endParaRPr lang="en-US" sz="1200" kern="1200" dirty="0"/>
        </a:p>
      </dsp:txBody>
      <dsp:txXfrm>
        <a:off x="2141626" y="52217"/>
        <a:ext cx="1981443" cy="939876"/>
      </dsp:txXfrm>
    </dsp:sp>
    <dsp:sp modelId="{5B6ED143-AFB7-E04B-8273-35B68D7BF47B}">
      <dsp:nvSpPr>
        <dsp:cNvPr id="0" name=""/>
        <dsp:cNvSpPr/>
      </dsp:nvSpPr>
      <dsp:spPr>
        <a:xfrm>
          <a:off x="3260813" y="1171404"/>
          <a:ext cx="2083133" cy="1041566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/>
            <a:t>związanym z codzienną działalnością danego osobnika</a:t>
          </a:r>
          <a:endParaRPr lang="en-US" sz="1200" kern="1200"/>
        </a:p>
      </dsp:txBody>
      <dsp:txXfrm>
        <a:off x="3311658" y="1222249"/>
        <a:ext cx="1981443" cy="939876"/>
      </dsp:txXfrm>
    </dsp:sp>
    <dsp:sp modelId="{B34893AF-68B2-FB43-872E-BA3DBF5CC5B8}">
      <dsp:nvSpPr>
        <dsp:cNvPr id="0" name=""/>
        <dsp:cNvSpPr/>
      </dsp:nvSpPr>
      <dsp:spPr>
        <a:xfrm>
          <a:off x="2090781" y="2341436"/>
          <a:ext cx="2083133" cy="1041566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/>
            <a:t>wyraz stanu fizycznego i psychicznego</a:t>
          </a:r>
          <a:endParaRPr lang="en-US" sz="1200" kern="1200"/>
        </a:p>
      </dsp:txBody>
      <dsp:txXfrm>
        <a:off x="2141626" y="2392281"/>
        <a:ext cx="1981443" cy="939876"/>
      </dsp:txXfrm>
    </dsp:sp>
    <dsp:sp modelId="{39984C72-04CF-F84B-92EF-4F901F557BDD}">
      <dsp:nvSpPr>
        <dsp:cNvPr id="0" name=""/>
        <dsp:cNvSpPr/>
      </dsp:nvSpPr>
      <dsp:spPr>
        <a:xfrm>
          <a:off x="920748" y="1171404"/>
          <a:ext cx="2083133" cy="1041566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/>
            <a:t>wskaźnik mechanicznej wydolności 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900" kern="1200"/>
            <a:t>zmysłu kinetycznego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900" kern="1200"/>
            <a:t>równowagi mięśniowej 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900" kern="1200"/>
            <a:t>koordynacji nerwowo-mięśniowej</a:t>
          </a:r>
          <a:endParaRPr lang="en-US" sz="900" kern="1200"/>
        </a:p>
      </dsp:txBody>
      <dsp:txXfrm>
        <a:off x="971593" y="1222249"/>
        <a:ext cx="1981443" cy="939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504056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2000" b="1">
                <a:solidFill>
                  <a:srgbClr val="A92037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9622"/>
            <a:ext cx="8229600" cy="302433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504056"/>
          </a:xfrm>
        </p:spPr>
        <p:txBody>
          <a:bodyPr>
            <a:normAutofit/>
          </a:bodyPr>
          <a:lstStyle>
            <a:lvl1pPr>
              <a:defRPr sz="2000" b="1">
                <a:solidFill>
                  <a:srgbClr val="A92037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419622"/>
            <a:ext cx="4040188" cy="648071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067694"/>
            <a:ext cx="4040188" cy="23762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419622"/>
            <a:ext cx="4041775" cy="648071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067694"/>
            <a:ext cx="4041775" cy="23762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504055"/>
          </a:xfrm>
        </p:spPr>
        <p:txBody>
          <a:bodyPr>
            <a:normAutofit/>
          </a:bodyPr>
          <a:lstStyle>
            <a:lvl1pPr>
              <a:defRPr sz="2000" b="1">
                <a:solidFill>
                  <a:srgbClr val="A92037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19F4-62EA-4B0A-9731-F9D476818675}" type="datetimeFigureOut">
              <a:rPr lang="pl-PL" smtClean="0"/>
              <a:pPr/>
              <a:t>2019-11-17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DAD8-B3E6-40FE-9D79-AF412543D5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699541"/>
            <a:ext cx="3008313" cy="504057"/>
          </a:xfrm>
        </p:spPr>
        <p:txBody>
          <a:bodyPr anchor="b"/>
          <a:lstStyle>
            <a:lvl1pPr algn="l">
              <a:defRPr sz="2000" b="1">
                <a:solidFill>
                  <a:srgbClr val="A92037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699543"/>
            <a:ext cx="5111750" cy="374441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203599"/>
            <a:ext cx="3008313" cy="32403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507854"/>
            <a:ext cx="5486400" cy="360040"/>
          </a:xfrm>
        </p:spPr>
        <p:txBody>
          <a:bodyPr anchor="b">
            <a:normAutofit/>
          </a:bodyPr>
          <a:lstStyle>
            <a:lvl1pPr algn="l">
              <a:defRPr sz="1600" b="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99541"/>
            <a:ext cx="5486400" cy="26642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3867895"/>
            <a:ext cx="5486400" cy="576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Tekst tytułowy</a:t>
            </a:r>
          </a:p>
        </p:txBody>
      </p:sp>
      <p:sp>
        <p:nvSpPr>
          <p:cNvPr id="57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892969" y="1486793"/>
            <a:ext cx="7358063" cy="3080742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79078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A19F4-62EA-4B0A-9731-F9D476818675}" type="datetimeFigureOut">
              <a:rPr lang="pl-PL" smtClean="0"/>
              <a:pPr/>
              <a:t>2019-11-17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BDAD8-B3E6-40FE-9D79-AF412543D5D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0" y="29317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A92037"/>
                </a:solidFill>
                <a:latin typeface="+mj-lt"/>
              </a:rPr>
              <a:t>WADY POSTAWY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0" y="38678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Dr n. med. Błażej Pruszczyński, Dr n. med. Adam Kwapisz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Wada postawy"/>
          <p:cNvSpPr txBox="1">
            <a:spLocks noGrp="1"/>
          </p:cNvSpPr>
          <p:nvPr>
            <p:ph type="title"/>
          </p:nvPr>
        </p:nvSpPr>
        <p:spPr>
          <a:xfrm>
            <a:off x="179512" y="602216"/>
            <a:ext cx="4214353" cy="1090538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indent="-120541" algn="l" defTabSz="482163">
              <a:defRPr sz="25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320" dirty="0" err="1">
                <a:solidFill>
                  <a:srgbClr val="000000"/>
                </a:solidFill>
              </a:rPr>
              <a:t>Charakterystyka</a:t>
            </a:r>
            <a:r>
              <a:rPr lang="en-US" sz="2320" dirty="0">
                <a:solidFill>
                  <a:srgbClr val="000000"/>
                </a:solidFill>
              </a:rPr>
              <a:t> </a:t>
            </a:r>
            <a:r>
              <a:rPr lang="en-US" sz="2320" dirty="0" err="1">
                <a:solidFill>
                  <a:srgbClr val="000000"/>
                </a:solidFill>
              </a:rPr>
              <a:t>postawy</a:t>
            </a:r>
            <a:r>
              <a:rPr lang="en-US" sz="2320" dirty="0">
                <a:solidFill>
                  <a:srgbClr val="000000"/>
                </a:solidFill>
              </a:rPr>
              <a:t> </a:t>
            </a:r>
            <a:r>
              <a:rPr lang="en-US" sz="2320" dirty="0" err="1">
                <a:solidFill>
                  <a:srgbClr val="000000"/>
                </a:solidFill>
              </a:rPr>
              <a:t>wadliwej</a:t>
            </a:r>
            <a:r>
              <a:rPr lang="en-US" sz="2320" dirty="0">
                <a:solidFill>
                  <a:srgbClr val="000000"/>
                </a:solidFill>
              </a:rPr>
              <a:t> </a:t>
            </a:r>
            <a:r>
              <a:rPr lang="en-US" sz="2320" dirty="0" err="1">
                <a:solidFill>
                  <a:srgbClr val="000000"/>
                </a:solidFill>
              </a:rPr>
              <a:t>wg</a:t>
            </a:r>
            <a:r>
              <a:rPr lang="en-US" sz="2320" dirty="0">
                <a:solidFill>
                  <a:srgbClr val="000000"/>
                </a:solidFill>
              </a:rPr>
              <a:t> </a:t>
            </a:r>
            <a:r>
              <a:rPr lang="en-US" sz="2320" dirty="0" err="1">
                <a:solidFill>
                  <a:srgbClr val="000000"/>
                </a:solidFill>
              </a:rPr>
              <a:t>Kasperczyka</a:t>
            </a:r>
            <a:r>
              <a:rPr lang="en-US" sz="232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9" name="Wada postawy to stan przeciążenia lub zużycie części struktur postawotwórczych, będący zazwyczaj następstwem niekorzystnych proporcji rozwoju organizmu w obrębie cech o działaniu postawo twórczym.…"/>
          <p:cNvSpPr txBox="1">
            <a:spLocks noGrp="1"/>
          </p:cNvSpPr>
          <p:nvPr>
            <p:ph type="body" idx="1"/>
          </p:nvPr>
        </p:nvSpPr>
        <p:spPr>
          <a:xfrm>
            <a:off x="323528" y="1816261"/>
            <a:ext cx="4068127" cy="2729467"/>
          </a:xfrm>
          <a:prstGeom prst="rect">
            <a:avLst/>
          </a:prstGeom>
        </p:spPr>
        <p:txBody>
          <a:bodyPr vert="horz" lIns="48220" tIns="24110" rIns="48220" bIns="24110" rtlCol="0" anchor="ctr">
            <a:noAutofit/>
          </a:bodyPr>
          <a:lstStyle/>
          <a:p>
            <a:pPr marL="0" indent="-120541" defTabSz="482163">
              <a:spcBef>
                <a:spcPts val="0"/>
              </a:spcBef>
              <a:buFont typeface="Arial" panose="020B0604020202020204" pitchFamily="34" charset="0"/>
              <a:buChar char="•"/>
              <a:defRPr sz="25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solidFill>
                <a:srgbClr val="000000"/>
              </a:solidFill>
            </a:endParaRPr>
          </a:p>
          <a:p>
            <a:pPr marL="0" indent="-120541" defTabSz="482163">
              <a:spcBef>
                <a:spcPts val="0"/>
              </a:spcBef>
              <a:buFont typeface="Arial" panose="020B0604020202020204" pitchFamily="34" charset="0"/>
              <a:buChar char="•"/>
              <a:defRPr sz="25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solidFill>
                  <a:srgbClr val="000000"/>
                </a:solidFill>
                <a:latin typeface="+mj-lt"/>
              </a:rPr>
              <a:t>głowa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wysunięta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do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przodu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lub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bok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</a:t>
            </a:r>
          </a:p>
          <a:p>
            <a:pPr marL="153231" indent="-120541" defTabSz="482163">
              <a:spcBef>
                <a:spcPts val="105"/>
              </a:spcBef>
              <a:buFont typeface="Arial" panose="020B0604020202020204" pitchFamily="34" charset="0"/>
              <a:buChar char="•"/>
              <a:defRPr sz="25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klatka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piersiowa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płaska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zapadnięta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lub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zniekształcona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</a:t>
            </a:r>
          </a:p>
          <a:p>
            <a:pPr marL="153231" indent="-120541" defTabSz="482163">
              <a:spcBef>
                <a:spcPts val="105"/>
              </a:spcBef>
              <a:buFont typeface="Arial" panose="020B0604020202020204" pitchFamily="34" charset="0"/>
              <a:buChar char="•"/>
              <a:defRPr sz="25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barki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wysunięte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do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przodu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</a:t>
            </a:r>
          </a:p>
          <a:p>
            <a:pPr marL="153231" indent="-120541" defTabSz="482163">
              <a:spcBef>
                <a:spcPts val="105"/>
              </a:spcBef>
              <a:buFont typeface="Arial" panose="020B0604020202020204" pitchFamily="34" charset="0"/>
              <a:buChar char="•"/>
              <a:defRPr sz="25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brzuch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wypukły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wysunięty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do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przodu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lub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zwiotczały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obwisły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</a:t>
            </a:r>
          </a:p>
          <a:p>
            <a:pPr marL="153231" indent="-120541" defTabSz="482163">
              <a:spcBef>
                <a:spcPts val="105"/>
              </a:spcBef>
              <a:buFont typeface="Arial" panose="020B0604020202020204" pitchFamily="34" charset="0"/>
              <a:buChar char="•"/>
              <a:defRPr sz="25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plecy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zgarbione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zaokrąglone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a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miednica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posiada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zbyt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duże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nachylenie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</a:t>
            </a:r>
          </a:p>
          <a:p>
            <a:pPr marL="153231" indent="-120541" defTabSz="482163">
              <a:spcBef>
                <a:spcPts val="0"/>
              </a:spcBef>
              <a:buFont typeface="Arial" panose="020B0604020202020204" pitchFamily="34" charset="0"/>
              <a:buChar char="•"/>
              <a:defRPr sz="25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stopy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płaskie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. </a:t>
            </a:r>
          </a:p>
        </p:txBody>
      </p:sp>
      <p:pic>
        <p:nvPicPr>
          <p:cNvPr id="8" name="Zrzut ekranu 2019-10-28 o 09.00.09.png" descr="Zrzut ekranu 2019-10-28 o 09.00.09.png">
            <a:extLst>
              <a:ext uri="{FF2B5EF4-FFF2-40B4-BE49-F238E27FC236}">
                <a16:creationId xmlns:a16="http://schemas.microsoft.com/office/drawing/2014/main" id="{B61A6030-08EC-3642-8C6A-BC4CCACE8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738" y="1221816"/>
            <a:ext cx="1791727" cy="27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4807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W pracach:"/>
          <p:cNvSpPr txBox="1">
            <a:spLocks noGrp="1"/>
          </p:cNvSpPr>
          <p:nvPr>
            <p:ph type="title"/>
          </p:nvPr>
        </p:nvSpPr>
        <p:spPr>
          <a:xfrm>
            <a:off x="1614488" y="722908"/>
            <a:ext cx="1965578" cy="3697684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algn="r" defTabSz="482163"/>
            <a:r>
              <a:rPr lang="en-US" sz="2320">
                <a:solidFill>
                  <a:schemeClr val="accent1"/>
                </a:solidFill>
              </a:rPr>
              <a:t>W pracach:</a:t>
            </a:r>
          </a:p>
        </p:txBody>
      </p:sp>
      <p:sp>
        <p:nvSpPr>
          <p:cNvPr id="203" name="55% dziewcząt i 42% chłopców zab statyki kręgosłupa (2018 Łódź, 2013 Bydgoszcz, klasy 1-3, 2009 W-wa)…"/>
          <p:cNvSpPr txBox="1">
            <a:spLocks noGrp="1"/>
          </p:cNvSpPr>
          <p:nvPr>
            <p:ph type="body" idx="1"/>
          </p:nvPr>
        </p:nvSpPr>
        <p:spPr>
          <a:xfrm>
            <a:off x="3942017" y="722908"/>
            <a:ext cx="3587495" cy="3697684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marL="232911" indent="-120541" defTabSz="482163">
              <a:spcBef>
                <a:spcPts val="1476"/>
              </a:spcBef>
              <a:buFont typeface="Arial" panose="020B0604020202020204" pitchFamily="34" charset="0"/>
              <a:buChar char="•"/>
              <a:defRPr sz="3572"/>
            </a:pPr>
            <a:r>
              <a:rPr lang="en-US" sz="1582"/>
              <a:t>55% dziewcząt i 42% chłopców zab statyki kręgosłupa (2018 Łódź, 2013 Bydgoszcz, klasy 1-3, 2009 W-wa)</a:t>
            </a:r>
          </a:p>
          <a:p>
            <a:pPr marL="232911" indent="-120541" defTabSz="482163">
              <a:spcBef>
                <a:spcPts val="1476"/>
              </a:spcBef>
              <a:buFont typeface="Arial" panose="020B0604020202020204" pitchFamily="34" charset="0"/>
              <a:buChar char="•"/>
              <a:defRPr sz="3572"/>
            </a:pPr>
            <a:r>
              <a:rPr lang="en-US" sz="1582"/>
              <a:t>U 80% błedy posatwy w wieku lat 7, 64% w wieku lat 12. (2012 Poznań, 7-14 lat) </a:t>
            </a:r>
          </a:p>
          <a:p>
            <a:pPr marL="232911" indent="-120541" defTabSz="482163">
              <a:spcBef>
                <a:spcPts val="1476"/>
              </a:spcBef>
              <a:buFont typeface="Arial" panose="020B0604020202020204" pitchFamily="34" charset="0"/>
              <a:buChar char="•"/>
              <a:defRPr sz="3572"/>
            </a:pPr>
            <a:r>
              <a:rPr lang="en-US" sz="1582"/>
              <a:t>Przedszkolaki: Wadliwa postawa 85% (barki, stopy brzuch), (2017 Poznań)</a:t>
            </a:r>
          </a:p>
        </p:txBody>
      </p:sp>
    </p:spTree>
    <p:extLst>
      <p:ext uri="{BB962C8B-B14F-4D97-AF65-F5344CB8AC3E}">
        <p14:creationId xmlns:p14="http://schemas.microsoft.com/office/powerpoint/2010/main" val="201336009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rzyczyna"/>
          <p:cNvSpPr txBox="1">
            <a:spLocks noGrp="1"/>
          </p:cNvSpPr>
          <p:nvPr>
            <p:ph type="title"/>
          </p:nvPr>
        </p:nvSpPr>
        <p:spPr>
          <a:xfrm>
            <a:off x="1614488" y="722908"/>
            <a:ext cx="1965578" cy="3697684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algn="r" defTabSz="482163"/>
            <a:r>
              <a:rPr lang="en-US" sz="2320">
                <a:solidFill>
                  <a:schemeClr val="accent1"/>
                </a:solidFill>
              </a:rPr>
              <a:t>Przyczyna</a:t>
            </a:r>
          </a:p>
        </p:txBody>
      </p:sp>
      <p:sp>
        <p:nvSpPr>
          <p:cNvPr id="206" name="Hipokinezja…"/>
          <p:cNvSpPr txBox="1">
            <a:spLocks noGrp="1"/>
          </p:cNvSpPr>
          <p:nvPr>
            <p:ph type="body" idx="1"/>
          </p:nvPr>
        </p:nvSpPr>
        <p:spPr>
          <a:xfrm>
            <a:off x="3942017" y="722908"/>
            <a:ext cx="3587495" cy="3697684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indent="-120541" defTabSz="482163">
              <a:buFont typeface="Arial" panose="020B0604020202020204" pitchFamily="34" charset="0"/>
              <a:buChar char="•"/>
            </a:pPr>
            <a:r>
              <a:rPr lang="en-US" sz="1582" dirty="0" err="1"/>
              <a:t>Hipokinezja</a:t>
            </a:r>
            <a:endParaRPr lang="en-US" sz="1582" dirty="0"/>
          </a:p>
          <a:p>
            <a:pPr indent="-120541" defTabSz="482163">
              <a:buFont typeface="Arial" panose="020B0604020202020204" pitchFamily="34" charset="0"/>
              <a:buChar char="•"/>
            </a:pPr>
            <a:r>
              <a:rPr lang="en-US" sz="1582" dirty="0" err="1"/>
              <a:t>Osłabienie</a:t>
            </a:r>
            <a:r>
              <a:rPr lang="en-US" sz="1582" dirty="0"/>
              <a:t> </a:t>
            </a:r>
            <a:r>
              <a:rPr lang="en-US" sz="1582" dirty="0" err="1"/>
              <a:t>mięśni</a:t>
            </a:r>
            <a:endParaRPr lang="en-US" sz="1582" dirty="0"/>
          </a:p>
          <a:p>
            <a:pPr indent="-120541" defTabSz="482163">
              <a:buFont typeface="Arial" panose="020B0604020202020204" pitchFamily="34" charset="0"/>
              <a:buChar char="•"/>
            </a:pPr>
            <a:r>
              <a:rPr lang="en-US" sz="1582" dirty="0"/>
              <a:t>OTYŁOŚĆ</a:t>
            </a:r>
          </a:p>
          <a:p>
            <a:pPr indent="-120541" defTabSz="482163">
              <a:buFont typeface="Arial" panose="020B0604020202020204" pitchFamily="34" charset="0"/>
              <a:buChar char="•"/>
            </a:pPr>
            <a:r>
              <a:rPr lang="en-US" sz="1582" dirty="0" err="1"/>
              <a:t>Wykonywanie</a:t>
            </a:r>
            <a:r>
              <a:rPr lang="en-US" sz="1582" dirty="0"/>
              <a:t> </a:t>
            </a:r>
            <a:r>
              <a:rPr lang="en-US" sz="1582" dirty="0" err="1"/>
              <a:t>czynności</a:t>
            </a:r>
            <a:r>
              <a:rPr lang="en-US" sz="1582" dirty="0"/>
              <a:t> w </a:t>
            </a:r>
            <a:r>
              <a:rPr lang="en-US" sz="1582" dirty="0" err="1"/>
              <a:t>złej</a:t>
            </a:r>
            <a:r>
              <a:rPr lang="en-US" sz="1582" dirty="0"/>
              <a:t> </a:t>
            </a:r>
            <a:r>
              <a:rPr lang="en-US" sz="1582" dirty="0" err="1"/>
              <a:t>postawie</a:t>
            </a:r>
            <a:endParaRPr lang="en-US" sz="1582" dirty="0"/>
          </a:p>
        </p:txBody>
      </p:sp>
    </p:spTree>
    <p:extLst>
      <p:ext uri="{BB962C8B-B14F-4D97-AF65-F5344CB8AC3E}">
        <p14:creationId xmlns:p14="http://schemas.microsoft.com/office/powerpoint/2010/main" val="223119225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rofilaktyka"/>
          <p:cNvSpPr txBox="1">
            <a:spLocks noGrp="1"/>
          </p:cNvSpPr>
          <p:nvPr>
            <p:ph type="title"/>
          </p:nvPr>
        </p:nvSpPr>
        <p:spPr>
          <a:xfrm>
            <a:off x="1614488" y="722908"/>
            <a:ext cx="1965578" cy="3697684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algn="r" defTabSz="482163"/>
            <a:r>
              <a:rPr lang="en-US" sz="2320">
                <a:solidFill>
                  <a:schemeClr val="accent1"/>
                </a:solidFill>
              </a:rPr>
              <a:t>Profilaktyka</a:t>
            </a:r>
          </a:p>
        </p:txBody>
      </p:sp>
      <p:sp>
        <p:nvSpPr>
          <p:cNvPr id="212" name="Odpowiednia postawa siedząca / stojąca - samoświadomość, korekcja…"/>
          <p:cNvSpPr txBox="1">
            <a:spLocks noGrp="1"/>
          </p:cNvSpPr>
          <p:nvPr>
            <p:ph type="body" idx="1"/>
          </p:nvPr>
        </p:nvSpPr>
        <p:spPr>
          <a:xfrm>
            <a:off x="3942017" y="722908"/>
            <a:ext cx="3587495" cy="3697684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marL="240344" indent="-120541" defTabSz="482163">
              <a:spcBef>
                <a:spcPts val="1529"/>
              </a:spcBef>
              <a:buFont typeface="Arial" panose="020B0604020202020204" pitchFamily="34" charset="0"/>
              <a:buChar char="•"/>
              <a:defRPr sz="3686"/>
            </a:pPr>
            <a:r>
              <a:rPr lang="en-US" sz="1582" dirty="0" err="1"/>
              <a:t>Odpowiednia</a:t>
            </a:r>
            <a:r>
              <a:rPr lang="en-US" sz="1582" dirty="0"/>
              <a:t> </a:t>
            </a:r>
            <a:r>
              <a:rPr lang="en-US" sz="1582" dirty="0" err="1"/>
              <a:t>postawa</a:t>
            </a:r>
            <a:r>
              <a:rPr lang="en-US" sz="1582" dirty="0"/>
              <a:t> </a:t>
            </a:r>
            <a:r>
              <a:rPr lang="en-US" sz="1582" dirty="0" err="1"/>
              <a:t>siedząca</a:t>
            </a:r>
            <a:r>
              <a:rPr lang="en-US" sz="1582" dirty="0"/>
              <a:t> I </a:t>
            </a:r>
            <a:r>
              <a:rPr lang="en-US" sz="1582" dirty="0" err="1"/>
              <a:t>stojąca</a:t>
            </a:r>
            <a:endParaRPr lang="en-US" sz="1582" dirty="0"/>
          </a:p>
          <a:p>
            <a:pPr marL="240344" indent="-120541" defTabSz="482163">
              <a:spcBef>
                <a:spcPts val="1529"/>
              </a:spcBef>
              <a:buFont typeface="Arial" panose="020B0604020202020204" pitchFamily="34" charset="0"/>
              <a:buChar char="•"/>
              <a:defRPr sz="3686"/>
            </a:pPr>
            <a:r>
              <a:rPr lang="en-US" sz="1582" dirty="0" err="1"/>
              <a:t>Aktywność</a:t>
            </a:r>
            <a:r>
              <a:rPr lang="en-US" sz="1582" dirty="0"/>
              <a:t> </a:t>
            </a:r>
            <a:r>
              <a:rPr lang="en-US" sz="1582" dirty="0" err="1"/>
              <a:t>ruchowa</a:t>
            </a:r>
            <a:endParaRPr lang="en-US" sz="1582" dirty="0"/>
          </a:p>
          <a:p>
            <a:pPr marL="240344" indent="-120541" defTabSz="482163">
              <a:spcBef>
                <a:spcPts val="1529"/>
              </a:spcBef>
              <a:buFont typeface="Arial" panose="020B0604020202020204" pitchFamily="34" charset="0"/>
              <a:buChar char="•"/>
              <a:defRPr sz="3686"/>
            </a:pPr>
            <a:r>
              <a:rPr lang="en-US" sz="1582" dirty="0" err="1"/>
              <a:t>Odpowiedni</a:t>
            </a:r>
            <a:r>
              <a:rPr lang="en-US" sz="1582" dirty="0"/>
              <a:t> </a:t>
            </a:r>
            <a:r>
              <a:rPr lang="en-US" sz="1582" dirty="0" err="1"/>
              <a:t>materac</a:t>
            </a:r>
            <a:r>
              <a:rPr lang="en-US" sz="1582" dirty="0"/>
              <a:t> do </a:t>
            </a:r>
            <a:r>
              <a:rPr lang="en-US" sz="1582" dirty="0" err="1"/>
              <a:t>spania</a:t>
            </a:r>
            <a:r>
              <a:rPr lang="en-US" sz="1582" dirty="0"/>
              <a:t> </a:t>
            </a:r>
            <a:r>
              <a:rPr lang="en-US" sz="1582" dirty="0" err="1"/>
              <a:t>i</a:t>
            </a:r>
            <a:r>
              <a:rPr lang="en-US" sz="1582" dirty="0"/>
              <a:t> </a:t>
            </a:r>
            <a:r>
              <a:rPr lang="en-US" sz="1582" dirty="0" err="1"/>
              <a:t>czas</a:t>
            </a:r>
            <a:r>
              <a:rPr lang="en-US" sz="1582" dirty="0"/>
              <a:t> </a:t>
            </a:r>
            <a:r>
              <a:rPr lang="en-US" sz="1582" dirty="0" err="1"/>
              <a:t>snu</a:t>
            </a:r>
            <a:endParaRPr lang="en-US" sz="1582" dirty="0"/>
          </a:p>
          <a:p>
            <a:pPr marL="240344" indent="-120541" defTabSz="482163">
              <a:spcBef>
                <a:spcPts val="1529"/>
              </a:spcBef>
              <a:buFont typeface="Arial" panose="020B0604020202020204" pitchFamily="34" charset="0"/>
              <a:buChar char="•"/>
              <a:defRPr sz="3686"/>
            </a:pPr>
            <a:r>
              <a:rPr lang="en-US" sz="1582" dirty="0" err="1"/>
              <a:t>Dobranie</a:t>
            </a:r>
            <a:r>
              <a:rPr lang="en-US" sz="1582" dirty="0"/>
              <a:t> </a:t>
            </a:r>
            <a:r>
              <a:rPr lang="en-US" sz="1582" dirty="0" err="1"/>
              <a:t>odzieży</a:t>
            </a:r>
            <a:r>
              <a:rPr lang="en-US" sz="1582" dirty="0"/>
              <a:t> </a:t>
            </a:r>
            <a:r>
              <a:rPr lang="en-US" sz="1582" dirty="0" err="1"/>
              <a:t>i</a:t>
            </a:r>
            <a:r>
              <a:rPr lang="en-US" sz="1582" dirty="0"/>
              <a:t> </a:t>
            </a:r>
            <a:r>
              <a:rPr lang="en-US" sz="1582" dirty="0" err="1"/>
              <a:t>butów</a:t>
            </a:r>
            <a:endParaRPr lang="en-US" sz="1582" dirty="0"/>
          </a:p>
        </p:txBody>
      </p:sp>
    </p:spTree>
    <p:extLst>
      <p:ext uri="{BB962C8B-B14F-4D97-AF65-F5344CB8AC3E}">
        <p14:creationId xmlns:p14="http://schemas.microsoft.com/office/powerpoint/2010/main" val="278782192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77D967-FFA3-DA4D-81E0-6B2041CA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19" y="1532747"/>
            <a:ext cx="3434172" cy="1523291"/>
          </a:xfrm>
        </p:spPr>
        <p:txBody>
          <a:bodyPr vert="horz" lIns="48220" tIns="24110" rIns="48220" bIns="24110" rtlCol="0" anchor="b">
            <a:normAutofit/>
          </a:bodyPr>
          <a:lstStyle/>
          <a:p>
            <a:pPr defTabSz="482163"/>
            <a:r>
              <a:rPr lang="en-US" sz="3164" dirty="0" err="1">
                <a:solidFill>
                  <a:schemeClr val="tx2">
                    <a:lumMod val="75000"/>
                  </a:schemeClr>
                </a:solidFill>
              </a:rPr>
              <a:t>Przypadki</a:t>
            </a:r>
            <a:r>
              <a:rPr lang="en-US" sz="3164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164" dirty="0" err="1">
                <a:solidFill>
                  <a:schemeClr val="tx2">
                    <a:lumMod val="75000"/>
                  </a:schemeClr>
                </a:solidFill>
              </a:rPr>
              <a:t>kliniczne</a:t>
            </a:r>
            <a:endParaRPr lang="en-US" sz="3164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8664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ecy okrągłe"/>
          <p:cNvSpPr txBox="1">
            <a:spLocks noGrp="1"/>
          </p:cNvSpPr>
          <p:nvPr>
            <p:ph type="title"/>
          </p:nvPr>
        </p:nvSpPr>
        <p:spPr>
          <a:xfrm>
            <a:off x="1403648" y="2067694"/>
            <a:ext cx="2080577" cy="102489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 vert="horz" lIns="48220" tIns="24110" rIns="48220" bIns="24110" rtlCol="0" anchor="ctr">
            <a:normAutofit/>
          </a:bodyPr>
          <a:lstStyle/>
          <a:p>
            <a:pPr defTabSz="482163"/>
            <a:r>
              <a:rPr lang="en-US" sz="2109" dirty="0" err="1">
                <a:solidFill>
                  <a:srgbClr val="262626"/>
                </a:solidFill>
              </a:rPr>
              <a:t>Badanie</a:t>
            </a:r>
            <a:r>
              <a:rPr lang="en-US" sz="2109" dirty="0">
                <a:solidFill>
                  <a:srgbClr val="262626"/>
                </a:solidFill>
              </a:rPr>
              <a:t> </a:t>
            </a:r>
            <a:r>
              <a:rPr lang="en-US" sz="2109" dirty="0" err="1">
                <a:solidFill>
                  <a:srgbClr val="262626"/>
                </a:solidFill>
              </a:rPr>
              <a:t>kliniczne</a:t>
            </a:r>
            <a:r>
              <a:rPr lang="en-US" sz="2109" dirty="0">
                <a:solidFill>
                  <a:srgbClr val="262626"/>
                </a:solidFill>
              </a:rPr>
              <a:t/>
            </a:r>
            <a:br>
              <a:rPr lang="en-US" sz="2109" dirty="0">
                <a:solidFill>
                  <a:srgbClr val="262626"/>
                </a:solidFill>
              </a:rPr>
            </a:br>
            <a:r>
              <a:rPr lang="en-US" sz="2109" dirty="0" err="1">
                <a:solidFill>
                  <a:srgbClr val="262626"/>
                </a:solidFill>
              </a:rPr>
              <a:t>kręgosłupa</a:t>
            </a:r>
            <a:endParaRPr lang="en-US" sz="2109" dirty="0">
              <a:solidFill>
                <a:srgbClr val="262626"/>
              </a:solidFill>
            </a:endParaRPr>
          </a:p>
        </p:txBody>
      </p:sp>
      <p:sp>
        <p:nvSpPr>
          <p:cNvPr id="153" name="Zła postawa siedzące / stojąca…"/>
          <p:cNvSpPr txBox="1">
            <a:spLocks noGrp="1"/>
          </p:cNvSpPr>
          <p:nvPr>
            <p:ph type="body" idx="1"/>
          </p:nvPr>
        </p:nvSpPr>
        <p:spPr>
          <a:xfrm>
            <a:off x="4499992" y="1203598"/>
            <a:ext cx="3042392" cy="3049892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marL="415740" lvl="1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r>
              <a:rPr lang="en-US" sz="1582" dirty="0"/>
              <a:t>Test </a:t>
            </a:r>
            <a:r>
              <a:rPr lang="en-US" sz="1582" dirty="0" err="1"/>
              <a:t>Adamsa</a:t>
            </a:r>
            <a:endParaRPr lang="en-US" sz="1582" dirty="0"/>
          </a:p>
          <a:p>
            <a:pPr marL="415740" lvl="1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r>
              <a:rPr lang="en-US" sz="1582" dirty="0" err="1"/>
              <a:t>Korekcja</a:t>
            </a:r>
            <a:r>
              <a:rPr lang="en-US" sz="1582" dirty="0"/>
              <a:t> </a:t>
            </a:r>
            <a:r>
              <a:rPr lang="en-US" sz="1582" dirty="0" err="1"/>
              <a:t>bierna</a:t>
            </a:r>
            <a:r>
              <a:rPr lang="en-US" sz="1582" dirty="0"/>
              <a:t> </a:t>
            </a:r>
            <a:r>
              <a:rPr lang="en-US" sz="1582" dirty="0" err="1"/>
              <a:t>i</a:t>
            </a:r>
            <a:r>
              <a:rPr lang="en-US" sz="1582" dirty="0"/>
              <a:t> </a:t>
            </a:r>
            <a:r>
              <a:rPr lang="en-US" sz="1582" dirty="0" err="1"/>
              <a:t>czynna</a:t>
            </a:r>
            <a:endParaRPr lang="en-US" sz="1582" dirty="0"/>
          </a:p>
          <a:p>
            <a:pPr marL="415740" lvl="1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r>
              <a:rPr lang="en-US" sz="1582" dirty="0" err="1"/>
              <a:t>Deficyty</a:t>
            </a:r>
            <a:r>
              <a:rPr lang="en-US" sz="1582" dirty="0"/>
              <a:t> </a:t>
            </a:r>
            <a:r>
              <a:rPr lang="en-US" sz="1582" dirty="0" err="1"/>
              <a:t>neurologiczne</a:t>
            </a:r>
            <a:endParaRPr lang="en-US" sz="1582" dirty="0"/>
          </a:p>
          <a:p>
            <a:pPr marL="415740" lvl="1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r>
              <a:rPr lang="en-US" sz="1582" dirty="0" err="1"/>
              <a:t>Ruchomość</a:t>
            </a:r>
            <a:r>
              <a:rPr lang="en-US" sz="1582" dirty="0"/>
              <a:t> </a:t>
            </a:r>
            <a:r>
              <a:rPr lang="en-US" sz="1582" dirty="0" err="1"/>
              <a:t>odcinkowa</a:t>
            </a:r>
            <a:endParaRPr lang="en-US" sz="1582" dirty="0"/>
          </a:p>
          <a:p>
            <a:pPr marL="38037" indent="0" defTabSz="482163">
              <a:spcBef>
                <a:spcPts val="1002"/>
              </a:spcBef>
              <a:buNone/>
              <a:defRPr sz="2432"/>
            </a:pPr>
            <a:endParaRPr lang="en-US" sz="1582" dirty="0"/>
          </a:p>
          <a:p>
            <a:pPr marL="0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endParaRPr lang="en-US" sz="1582" dirty="0"/>
          </a:p>
        </p:txBody>
      </p:sp>
    </p:spTree>
    <p:extLst>
      <p:ext uri="{BB962C8B-B14F-4D97-AF65-F5344CB8AC3E}">
        <p14:creationId xmlns:p14="http://schemas.microsoft.com/office/powerpoint/2010/main" val="408201457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ecy okrągłe"/>
          <p:cNvSpPr txBox="1">
            <a:spLocks noGrp="1"/>
          </p:cNvSpPr>
          <p:nvPr>
            <p:ph type="title"/>
          </p:nvPr>
        </p:nvSpPr>
        <p:spPr>
          <a:xfrm>
            <a:off x="1609751" y="2059302"/>
            <a:ext cx="2080577" cy="102489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 vert="horz" lIns="48220" tIns="24110" rIns="48220" bIns="24110" rtlCol="0" anchor="ctr">
            <a:normAutofit/>
          </a:bodyPr>
          <a:lstStyle/>
          <a:p>
            <a:pPr defTabSz="482163"/>
            <a:r>
              <a:rPr lang="en-US" sz="2109" dirty="0" err="1">
                <a:solidFill>
                  <a:srgbClr val="262626"/>
                </a:solidFill>
              </a:rPr>
              <a:t>Badanie</a:t>
            </a:r>
            <a:r>
              <a:rPr lang="en-US" sz="2109" dirty="0">
                <a:solidFill>
                  <a:srgbClr val="262626"/>
                </a:solidFill>
              </a:rPr>
              <a:t> </a:t>
            </a:r>
            <a:r>
              <a:rPr lang="en-US" sz="2109" dirty="0" err="1">
                <a:solidFill>
                  <a:srgbClr val="262626"/>
                </a:solidFill>
              </a:rPr>
              <a:t>radiologiczne</a:t>
            </a:r>
            <a:r>
              <a:rPr lang="en-US" sz="2109" dirty="0">
                <a:solidFill>
                  <a:srgbClr val="262626"/>
                </a:solidFill>
              </a:rPr>
              <a:t> </a:t>
            </a:r>
            <a:r>
              <a:rPr lang="en-US" sz="2109" dirty="0" err="1">
                <a:solidFill>
                  <a:srgbClr val="262626"/>
                </a:solidFill>
              </a:rPr>
              <a:t>kręgosłupa</a:t>
            </a:r>
            <a:endParaRPr lang="en-US" sz="2109" dirty="0">
              <a:solidFill>
                <a:srgbClr val="262626"/>
              </a:solidFill>
            </a:endParaRPr>
          </a:p>
        </p:txBody>
      </p:sp>
      <p:sp>
        <p:nvSpPr>
          <p:cNvPr id="153" name="Zła postawa siedzące / stojąca…"/>
          <p:cNvSpPr txBox="1">
            <a:spLocks noGrp="1"/>
          </p:cNvSpPr>
          <p:nvPr>
            <p:ph type="body" idx="1"/>
          </p:nvPr>
        </p:nvSpPr>
        <p:spPr>
          <a:xfrm>
            <a:off x="4545664" y="601978"/>
            <a:ext cx="3042392" cy="3939542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marL="158578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r>
              <a:rPr lang="en-US" sz="1582" dirty="0" err="1"/>
              <a:t>Badanie</a:t>
            </a:r>
            <a:r>
              <a:rPr lang="en-US" sz="1582" dirty="0"/>
              <a:t> </a:t>
            </a:r>
            <a:r>
              <a:rPr lang="en-US" sz="1582" dirty="0" err="1"/>
              <a:t>radiologiczne</a:t>
            </a:r>
            <a:endParaRPr lang="en-US" sz="1582" dirty="0"/>
          </a:p>
          <a:p>
            <a:pPr marL="415740" lvl="1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r>
              <a:rPr lang="en-US" sz="1357" dirty="0" err="1"/>
              <a:t>Złamania</a:t>
            </a:r>
            <a:endParaRPr lang="en-US" sz="1357" dirty="0"/>
          </a:p>
          <a:p>
            <a:pPr marL="415740" lvl="1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r>
              <a:rPr lang="en-US" sz="1357" dirty="0" err="1"/>
              <a:t>Wady</a:t>
            </a:r>
            <a:r>
              <a:rPr lang="en-US" sz="1357" dirty="0"/>
              <a:t> </a:t>
            </a:r>
            <a:r>
              <a:rPr lang="en-US" sz="1357" dirty="0" err="1"/>
              <a:t>kręgów</a:t>
            </a:r>
            <a:endParaRPr lang="en-US" sz="1357" dirty="0"/>
          </a:p>
          <a:p>
            <a:pPr marL="415740" lvl="1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r>
              <a:rPr lang="en-US" sz="1357" dirty="0" err="1"/>
              <a:t>Martwice</a:t>
            </a:r>
            <a:r>
              <a:rPr lang="en-US" sz="1357" dirty="0"/>
              <a:t> </a:t>
            </a:r>
          </a:p>
          <a:p>
            <a:pPr marL="0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endParaRPr lang="en-US" sz="1582" dirty="0"/>
          </a:p>
        </p:txBody>
      </p:sp>
    </p:spTree>
    <p:extLst>
      <p:ext uri="{BB962C8B-B14F-4D97-AF65-F5344CB8AC3E}">
        <p14:creationId xmlns:p14="http://schemas.microsoft.com/office/powerpoint/2010/main" val="80536815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ecy okrągłe"/>
          <p:cNvSpPr txBox="1">
            <a:spLocks noGrp="1"/>
          </p:cNvSpPr>
          <p:nvPr>
            <p:ph type="title"/>
          </p:nvPr>
        </p:nvSpPr>
        <p:spPr>
          <a:xfrm>
            <a:off x="1438916" y="349933"/>
            <a:ext cx="6266168" cy="697836"/>
          </a:xfrm>
          <a:prstGeom prst="rect">
            <a:avLst/>
          </a:prstGeom>
        </p:spPr>
        <p:txBody>
          <a:bodyPr vert="horz" lIns="48220" tIns="24110" rIns="48220" bIns="24110" rtlCol="0" anchor="b">
            <a:normAutofit/>
          </a:bodyPr>
          <a:lstStyle/>
          <a:p>
            <a:pPr defTabSz="482163"/>
            <a:r>
              <a:rPr lang="en-US" sz="3533">
                <a:solidFill>
                  <a:srgbClr val="FFFFFF"/>
                </a:solidFill>
              </a:rPr>
              <a:t>Rozpoznanie: Plecy okrągłe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B5DA1B4-C3C1-5E45-A2AC-E758ED38F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863" y="1047769"/>
            <a:ext cx="5552273" cy="29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9132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ecy okrągłe"/>
          <p:cNvSpPr txBox="1">
            <a:spLocks noGrp="1"/>
          </p:cNvSpPr>
          <p:nvPr>
            <p:ph type="title"/>
          </p:nvPr>
        </p:nvSpPr>
        <p:spPr>
          <a:xfrm>
            <a:off x="1609751" y="2059302"/>
            <a:ext cx="2080577" cy="102489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 vert="horz" lIns="48220" tIns="24110" rIns="48220" bIns="24110" rtlCol="0" anchor="ctr">
            <a:normAutofit/>
          </a:bodyPr>
          <a:lstStyle/>
          <a:p>
            <a:pPr defTabSz="482163"/>
            <a:r>
              <a:rPr lang="en-US" sz="2109">
                <a:solidFill>
                  <a:srgbClr val="262626"/>
                </a:solidFill>
              </a:rPr>
              <a:t>Rozpoznanie: Plecy okrągłe</a:t>
            </a:r>
          </a:p>
        </p:txBody>
      </p:sp>
      <p:sp>
        <p:nvSpPr>
          <p:cNvPr id="153" name="Zła postawa siedzące / stojąca…"/>
          <p:cNvSpPr txBox="1">
            <a:spLocks noGrp="1"/>
          </p:cNvSpPr>
          <p:nvPr>
            <p:ph type="body" idx="1"/>
          </p:nvPr>
        </p:nvSpPr>
        <p:spPr>
          <a:xfrm>
            <a:off x="4545664" y="601978"/>
            <a:ext cx="3042392" cy="3939542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marL="158578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r>
              <a:rPr lang="en-US" sz="1582" dirty="0" err="1"/>
              <a:t>Zła</a:t>
            </a:r>
            <a:r>
              <a:rPr lang="en-US" sz="1582" dirty="0"/>
              <a:t> </a:t>
            </a:r>
            <a:r>
              <a:rPr lang="en-US" sz="1582" dirty="0" err="1"/>
              <a:t>postawa</a:t>
            </a:r>
            <a:r>
              <a:rPr lang="en-US" sz="1582" dirty="0"/>
              <a:t> </a:t>
            </a:r>
            <a:r>
              <a:rPr lang="en-US" sz="1582" dirty="0" err="1"/>
              <a:t>siedzące</a:t>
            </a:r>
            <a:r>
              <a:rPr lang="en-US" sz="1582" dirty="0"/>
              <a:t> / </a:t>
            </a:r>
            <a:r>
              <a:rPr lang="en-US" sz="1582" dirty="0" err="1"/>
              <a:t>stojąca</a:t>
            </a:r>
            <a:endParaRPr lang="en-US" sz="1582" dirty="0"/>
          </a:p>
          <a:p>
            <a:pPr marL="158578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r>
              <a:rPr lang="en-US" sz="1582" dirty="0" err="1"/>
              <a:t>Słabe</a:t>
            </a:r>
            <a:r>
              <a:rPr lang="en-US" sz="1582" dirty="0"/>
              <a:t> </a:t>
            </a:r>
            <a:r>
              <a:rPr lang="en-US" sz="1582" dirty="0" err="1"/>
              <a:t>mięśnie</a:t>
            </a:r>
            <a:endParaRPr lang="en-US" sz="1582" dirty="0"/>
          </a:p>
          <a:p>
            <a:pPr marL="158578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r>
              <a:rPr lang="en-US" sz="1582" dirty="0" err="1"/>
              <a:t>Wady</a:t>
            </a:r>
            <a:r>
              <a:rPr lang="en-US" sz="1582" dirty="0"/>
              <a:t> </a:t>
            </a:r>
            <a:r>
              <a:rPr lang="en-US" sz="1582" dirty="0" err="1"/>
              <a:t>wzroku</a:t>
            </a:r>
            <a:endParaRPr lang="en-US" sz="1582" dirty="0"/>
          </a:p>
          <a:p>
            <a:pPr marL="158578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endParaRPr lang="en-US" sz="1582" dirty="0"/>
          </a:p>
          <a:p>
            <a:pPr marL="158578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endParaRPr lang="en-US" sz="1582" dirty="0"/>
          </a:p>
          <a:p>
            <a:pPr marL="158578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r>
              <a:rPr lang="en-US" sz="1582" dirty="0" err="1"/>
              <a:t>Przyczyny</a:t>
            </a:r>
            <a:r>
              <a:rPr lang="en-US" sz="1582" dirty="0"/>
              <a:t> </a:t>
            </a:r>
            <a:r>
              <a:rPr lang="en-US" sz="1582" dirty="0" err="1"/>
              <a:t>chorobowe</a:t>
            </a:r>
            <a:r>
              <a:rPr lang="en-US" sz="1582" dirty="0"/>
              <a:t>:</a:t>
            </a:r>
          </a:p>
          <a:p>
            <a:pPr marL="317156" lvl="1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r>
              <a:rPr lang="en-US" sz="1582" dirty="0"/>
              <a:t>Ch. </a:t>
            </a:r>
            <a:r>
              <a:rPr lang="en-US" sz="1582" dirty="0" err="1"/>
              <a:t>Scheuremana</a:t>
            </a:r>
            <a:endParaRPr lang="en-US" sz="1582" dirty="0"/>
          </a:p>
          <a:p>
            <a:pPr marL="317156" lvl="1" indent="-120541" defTabSz="482163">
              <a:spcBef>
                <a:spcPts val="1002"/>
              </a:spcBef>
              <a:buFont typeface="Arial" panose="020B0604020202020204" pitchFamily="34" charset="0"/>
              <a:buChar char="•"/>
              <a:defRPr sz="2432"/>
            </a:pPr>
            <a:r>
              <a:rPr lang="en-US" sz="1582" dirty="0" err="1"/>
              <a:t>Wady</a:t>
            </a:r>
            <a:r>
              <a:rPr lang="en-US" sz="1582" dirty="0"/>
              <a:t> </a:t>
            </a:r>
            <a:r>
              <a:rPr lang="en-US" sz="1582" dirty="0" err="1"/>
              <a:t>kręgów</a:t>
            </a:r>
            <a:endParaRPr lang="en-US" sz="1582" dirty="0"/>
          </a:p>
        </p:txBody>
      </p:sp>
    </p:spTree>
    <p:extLst>
      <p:ext uri="{BB962C8B-B14F-4D97-AF65-F5344CB8AC3E}">
        <p14:creationId xmlns:p14="http://schemas.microsoft.com/office/powerpoint/2010/main" val="268333828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ecy okrągłe"/>
          <p:cNvSpPr txBox="1">
            <a:spLocks noGrp="1"/>
          </p:cNvSpPr>
          <p:nvPr>
            <p:ph type="title"/>
          </p:nvPr>
        </p:nvSpPr>
        <p:spPr>
          <a:xfrm>
            <a:off x="57425" y="575572"/>
            <a:ext cx="3456384" cy="102489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 vert="horz" lIns="48220" tIns="24110" rIns="48220" bIns="24110" rtlCol="0" anchor="ctr">
            <a:normAutofit/>
          </a:bodyPr>
          <a:lstStyle/>
          <a:p>
            <a:pPr defTabSz="482163"/>
            <a:r>
              <a:rPr lang="en-US" sz="2109" dirty="0" err="1">
                <a:solidFill>
                  <a:srgbClr val="262626"/>
                </a:solidFill>
              </a:rPr>
              <a:t>Leczenie</a:t>
            </a:r>
            <a:r>
              <a:rPr lang="en-US" sz="2109" dirty="0">
                <a:solidFill>
                  <a:srgbClr val="262626"/>
                </a:solidFill>
              </a:rPr>
              <a:t>: </a:t>
            </a:r>
            <a:r>
              <a:rPr lang="en-US" sz="2109" dirty="0" err="1">
                <a:solidFill>
                  <a:srgbClr val="262626"/>
                </a:solidFill>
              </a:rPr>
              <a:t>Plecy</a:t>
            </a:r>
            <a:r>
              <a:rPr lang="en-US" sz="2109" dirty="0">
                <a:solidFill>
                  <a:srgbClr val="262626"/>
                </a:solidFill>
              </a:rPr>
              <a:t> </a:t>
            </a:r>
            <a:r>
              <a:rPr lang="en-US" sz="2109" dirty="0" err="1">
                <a:solidFill>
                  <a:srgbClr val="262626"/>
                </a:solidFill>
              </a:rPr>
              <a:t>okrągłe</a:t>
            </a:r>
            <a:endParaRPr lang="en-US" sz="2109" dirty="0">
              <a:solidFill>
                <a:srgbClr val="262626"/>
              </a:solidFill>
            </a:endParaRPr>
          </a:p>
        </p:txBody>
      </p:sp>
      <p:sp>
        <p:nvSpPr>
          <p:cNvPr id="157" name="Do mięśni, które ulegają rozciągnięciu i osłabieniu należą:…"/>
          <p:cNvSpPr txBox="1">
            <a:spLocks noGrp="1"/>
          </p:cNvSpPr>
          <p:nvPr>
            <p:ph type="body" idx="1"/>
          </p:nvPr>
        </p:nvSpPr>
        <p:spPr>
          <a:xfrm>
            <a:off x="3491880" y="601978"/>
            <a:ext cx="5472608" cy="3939542"/>
          </a:xfrm>
          <a:prstGeom prst="rect">
            <a:avLst/>
          </a:prstGeom>
        </p:spPr>
        <p:txBody>
          <a:bodyPr vert="horz" lIns="48220" tIns="24110" rIns="48220" bIns="24110" rtlCol="0" anchor="ctr">
            <a:noAutofit/>
          </a:bodyPr>
          <a:lstStyle/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do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mięśni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które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ulegają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rozciągnięciu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osłabieniu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należą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m.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równoległoboczny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-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zbliża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łopatki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do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siebie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jego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osłabienie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powoduje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odstawanie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łopatek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m.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czworoboczny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-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cofa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łopatkę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przyciska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do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klatki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piersiowej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;</a:t>
            </a: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mięśnie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prostowniki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grzbietu-prostują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odcinek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piersiowy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kręgosłupa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mięśnie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karku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-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cofa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głowę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do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mięsni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które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ulegają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nadmiernemu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przykurczeniu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napięciu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należą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mięsień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piersiowy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mniejszy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-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wysuwa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barki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łopatki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do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przodu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mięsień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piersiowy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większy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-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przywodzi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ramię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do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klatki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piersiowej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wysuwa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je do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przodu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mięsień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zębaty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przedni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-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przesuwa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obręcz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barkową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w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przód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78406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3603"/>
          </a:xfrm>
        </p:spPr>
        <p:txBody>
          <a:bodyPr>
            <a:normAutofit/>
          </a:bodyPr>
          <a:lstStyle/>
          <a:p>
            <a:endParaRPr lang="pl-PL" sz="2000" b="1" dirty="0">
              <a:solidFill>
                <a:srgbClr val="A9203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latin typeface="+mj-lt"/>
              </a:rPr>
              <a:t>Przygotowanie </a:t>
            </a:r>
            <a:r>
              <a:rPr lang="pl-PL" dirty="0"/>
              <a:t>merytoryczne seminariów w formie prezentacji przypadków klinicznych w ramach projektu „Operacja - Integracja!" Zintegrowany Program Uniwersytetu Medycznego w Łodzi (POWR.03.05.00-00-Z065/17) współfinansowany z Unii Europejskiej w ramach Europejskiego Funduszu Społecznego Priorytet III. Szkolnictwo wyższe dla gospodarki i rozwoju. Działanie 3.5 Kompleksowe programy szkół wyższych</a:t>
            </a:r>
            <a:endParaRPr lang="pl-PL" sz="2000" dirty="0"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77D967-FFA3-DA4D-81E0-6B2041CA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19" y="1532747"/>
            <a:ext cx="3434172" cy="1523291"/>
          </a:xfrm>
        </p:spPr>
        <p:txBody>
          <a:bodyPr vert="horz" lIns="48220" tIns="24110" rIns="48220" bIns="24110" rtlCol="0" anchor="b">
            <a:normAutofit/>
          </a:bodyPr>
          <a:lstStyle/>
          <a:p>
            <a:pPr defTabSz="482163"/>
            <a:r>
              <a:rPr lang="en-US" sz="3164">
                <a:solidFill>
                  <a:srgbClr val="FFFFFF"/>
                </a:solidFill>
              </a:rPr>
              <a:t>Przypadek kliniczny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3CF9956-F201-724A-8BAE-4D0748972171}"/>
              </a:ext>
            </a:extLst>
          </p:cNvPr>
          <p:cNvSpPr/>
          <p:nvPr/>
        </p:nvSpPr>
        <p:spPr>
          <a:xfrm>
            <a:off x="827584" y="1537606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0541" defTabSz="482163">
              <a:spcAft>
                <a:spcPts val="316"/>
              </a:spcAft>
              <a:buFont typeface="Arial" panose="020B0604020202020204" pitchFamily="34" charset="0"/>
              <a:buChar char="•"/>
              <a:defRPr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Nie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wolno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wzmacniać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mięśni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osłabionych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gdy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nie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rozciągnęło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się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wcześniej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mięśni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przykurczonych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przykurczone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mięśnie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nie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pozwalają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na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osiągnięcie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pozycji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skorygowanej</a:t>
            </a:r>
            <a:r>
              <a:rPr lang="en-US" sz="28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53546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ecy wklęsłe"/>
          <p:cNvSpPr txBox="1">
            <a:spLocks noGrp="1"/>
          </p:cNvSpPr>
          <p:nvPr>
            <p:ph type="title"/>
          </p:nvPr>
        </p:nvSpPr>
        <p:spPr>
          <a:xfrm>
            <a:off x="179512" y="267494"/>
            <a:ext cx="2847663" cy="1124712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algn="l" defTabSz="482163"/>
            <a:r>
              <a:rPr lang="en-US" sz="2320" dirty="0" err="1"/>
              <a:t>Plecy</a:t>
            </a:r>
            <a:r>
              <a:rPr lang="en-US" sz="2320" dirty="0"/>
              <a:t> </a:t>
            </a:r>
            <a:r>
              <a:rPr lang="en-US" sz="2320" dirty="0" err="1"/>
              <a:t>wklęsłe</a:t>
            </a:r>
            <a:endParaRPr lang="en-US" sz="2320" dirty="0"/>
          </a:p>
        </p:txBody>
      </p:sp>
      <p:sp>
        <p:nvSpPr>
          <p:cNvPr id="160" name="Zmiany w aparacie mięśniowym…"/>
          <p:cNvSpPr txBox="1">
            <a:spLocks noGrp="1"/>
          </p:cNvSpPr>
          <p:nvPr>
            <p:ph type="body" idx="1"/>
          </p:nvPr>
        </p:nvSpPr>
        <p:spPr>
          <a:xfrm>
            <a:off x="395537" y="1392206"/>
            <a:ext cx="5088038" cy="3603858"/>
          </a:xfrm>
          <a:prstGeom prst="rect">
            <a:avLst/>
          </a:prstGeom>
        </p:spPr>
        <p:txBody>
          <a:bodyPr vert="horz" lIns="48220" tIns="24110" rIns="48220" bIns="24110" rtlCol="0">
            <a:noAutofit/>
          </a:bodyPr>
          <a:lstStyle/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6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zmiany</a:t>
            </a:r>
            <a:r>
              <a:rPr lang="en-US" sz="1600" dirty="0">
                <a:latin typeface="+mj-lt"/>
              </a:rPr>
              <a:t> w </a:t>
            </a:r>
            <a:r>
              <a:rPr lang="en-US" sz="1600" dirty="0" err="1">
                <a:latin typeface="+mj-lt"/>
              </a:rPr>
              <a:t>aparacie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mięśniowym</a:t>
            </a:r>
            <a:endParaRPr lang="en-US" sz="1600" dirty="0">
              <a:latin typeface="+mj-lt"/>
            </a:endParaRP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6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+mj-lt"/>
              </a:rPr>
              <a:t>w </a:t>
            </a:r>
            <a:r>
              <a:rPr lang="en-US" sz="1600" dirty="0" err="1">
                <a:latin typeface="+mj-lt"/>
              </a:rPr>
              <a:t>plecach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wklęsłych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nadmiernie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napięte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przykurczone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są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mięśnie</a:t>
            </a:r>
            <a:endParaRPr lang="en-US" sz="1600" dirty="0">
              <a:latin typeface="+mj-lt"/>
            </a:endParaRP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6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mięsień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prosty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uda</a:t>
            </a:r>
            <a:r>
              <a:rPr lang="en-US" sz="1600" dirty="0">
                <a:latin typeface="+mj-lt"/>
              </a:rPr>
              <a:t> </a:t>
            </a: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6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mięsień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biodrowo</a:t>
            </a:r>
            <a:r>
              <a:rPr lang="en-US" sz="1600" dirty="0">
                <a:latin typeface="+mj-lt"/>
              </a:rPr>
              <a:t>- </a:t>
            </a:r>
            <a:r>
              <a:rPr lang="en-US" sz="1600" dirty="0" err="1">
                <a:latin typeface="+mj-lt"/>
              </a:rPr>
              <a:t>lędźwiowy</a:t>
            </a:r>
            <a:r>
              <a:rPr lang="en-US" sz="1600" dirty="0">
                <a:latin typeface="+mj-lt"/>
              </a:rPr>
              <a:t> </a:t>
            </a: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6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mięsień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czworoboczny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lędźwi</a:t>
            </a:r>
            <a:r>
              <a:rPr lang="en-US" sz="1600" dirty="0">
                <a:latin typeface="+mj-lt"/>
              </a:rPr>
              <a:t> </a:t>
            </a: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6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mięsień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prostownik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grzbietu</a:t>
            </a:r>
            <a:r>
              <a:rPr lang="en-US" sz="1600" dirty="0">
                <a:latin typeface="+mj-lt"/>
              </a:rPr>
              <a:t> w </a:t>
            </a:r>
            <a:r>
              <a:rPr lang="en-US" sz="1600" dirty="0" err="1">
                <a:latin typeface="+mj-lt"/>
              </a:rPr>
              <a:t>odcinku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lędźwiowym</a:t>
            </a:r>
            <a:endParaRPr lang="en-US" sz="1600" dirty="0">
              <a:latin typeface="+mj-lt"/>
            </a:endParaRP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6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nadmiernie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rozciągnięte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są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mięśnie</a:t>
            </a:r>
            <a:endParaRPr lang="en-US" sz="1600" dirty="0">
              <a:latin typeface="+mj-lt"/>
            </a:endParaRP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6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mięśnie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pośladkowe</a:t>
            </a:r>
            <a:endParaRPr lang="en-US" sz="1600" dirty="0">
              <a:latin typeface="+mj-lt"/>
            </a:endParaRP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6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mięśnie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kulszowo-goleniowe</a:t>
            </a:r>
            <a:endParaRPr lang="en-US" sz="1600" dirty="0">
              <a:latin typeface="+mj-lt"/>
            </a:endParaRPr>
          </a:p>
          <a:p>
            <a:pPr marL="0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6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mięśnie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brzucha</a:t>
            </a:r>
            <a:endParaRPr lang="en-US" sz="1600" dirty="0">
              <a:latin typeface="+mj-lt"/>
            </a:endParaRPr>
          </a:p>
        </p:txBody>
      </p:sp>
      <p:pic>
        <p:nvPicPr>
          <p:cNvPr id="161" name="Zrzut ekranu 2019-10-28 o 09.01.34.png" descr="Zrzut ekranu 2019-10-28 o 09.01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575" y="480060"/>
            <a:ext cx="2060314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5869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77D967-FFA3-DA4D-81E0-6B2041CA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19" y="1532747"/>
            <a:ext cx="3434172" cy="1523291"/>
          </a:xfrm>
        </p:spPr>
        <p:txBody>
          <a:bodyPr vert="horz" lIns="48220" tIns="24110" rIns="48220" bIns="24110" rtlCol="0" anchor="b">
            <a:normAutofit/>
          </a:bodyPr>
          <a:lstStyle/>
          <a:p>
            <a:pPr defTabSz="482163"/>
            <a:r>
              <a:rPr lang="en-US" sz="3164" dirty="0" err="1">
                <a:solidFill>
                  <a:schemeClr val="tx2">
                    <a:lumMod val="75000"/>
                  </a:schemeClr>
                </a:solidFill>
              </a:rPr>
              <a:t>Przypadek</a:t>
            </a:r>
            <a:r>
              <a:rPr lang="en-US" sz="3164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164" dirty="0" err="1">
                <a:solidFill>
                  <a:schemeClr val="tx2">
                    <a:lumMod val="75000"/>
                  </a:schemeClr>
                </a:solidFill>
              </a:rPr>
              <a:t>kliniczny</a:t>
            </a:r>
            <a:endParaRPr lang="en-US" sz="3164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8077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ecy wklęsło-okrągłe"/>
          <p:cNvSpPr txBox="1">
            <a:spLocks noGrp="1"/>
          </p:cNvSpPr>
          <p:nvPr>
            <p:ph type="title"/>
          </p:nvPr>
        </p:nvSpPr>
        <p:spPr>
          <a:xfrm>
            <a:off x="0" y="195486"/>
            <a:ext cx="2847663" cy="1124712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algn="l" defTabSz="482163"/>
            <a:r>
              <a:rPr lang="en-US" sz="2320" dirty="0" err="1"/>
              <a:t>Plecy</a:t>
            </a:r>
            <a:r>
              <a:rPr lang="en-US" sz="2320" dirty="0"/>
              <a:t> </a:t>
            </a:r>
            <a:r>
              <a:rPr lang="en-US" sz="2320" dirty="0" err="1"/>
              <a:t>wklęsło-okrągłe</a:t>
            </a:r>
            <a:endParaRPr lang="en-US" sz="2320" dirty="0"/>
          </a:p>
        </p:txBody>
      </p:sp>
      <p:sp>
        <p:nvSpPr>
          <p:cNvPr id="164" name="Głowa jest wysunięta do przodu, nie rzutująca na mostek,…"/>
          <p:cNvSpPr txBox="1">
            <a:spLocks noGrp="1"/>
          </p:cNvSpPr>
          <p:nvPr>
            <p:ph type="body" idx="1"/>
          </p:nvPr>
        </p:nvSpPr>
        <p:spPr>
          <a:xfrm>
            <a:off x="755576" y="1203598"/>
            <a:ext cx="4397754" cy="2948940"/>
          </a:xfrm>
          <a:prstGeom prst="rect">
            <a:avLst/>
          </a:prstGeom>
        </p:spPr>
        <p:txBody>
          <a:bodyPr vert="horz" lIns="48220" tIns="24110" rIns="48220" bIns="24110" rtlCol="0">
            <a:noAutofit/>
          </a:bodyPr>
          <a:lstStyle/>
          <a:p>
            <a:pPr marL="166272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głowa</a:t>
            </a:r>
            <a:r>
              <a:rPr lang="en-US" sz="1600" dirty="0">
                <a:latin typeface="+mj-lt"/>
              </a:rPr>
              <a:t> jest </a:t>
            </a:r>
            <a:r>
              <a:rPr lang="en-US" sz="1600" dirty="0" err="1">
                <a:latin typeface="+mj-lt"/>
              </a:rPr>
              <a:t>wysunięta</a:t>
            </a:r>
            <a:r>
              <a:rPr lang="en-US" sz="1600" dirty="0">
                <a:latin typeface="+mj-lt"/>
              </a:rPr>
              <a:t> do </a:t>
            </a:r>
            <a:r>
              <a:rPr lang="en-US" sz="1600" dirty="0" err="1">
                <a:latin typeface="+mj-lt"/>
              </a:rPr>
              <a:t>przodu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nie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rzutująca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mostek</a:t>
            </a:r>
            <a:endParaRPr lang="en-US" sz="1600" dirty="0">
              <a:latin typeface="+mj-lt"/>
            </a:endParaRPr>
          </a:p>
          <a:p>
            <a:pPr marL="166272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klatka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piersiowa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spłaszczona</a:t>
            </a:r>
            <a:r>
              <a:rPr lang="en-US" sz="1600" dirty="0">
                <a:latin typeface="+mj-lt"/>
              </a:rPr>
              <a:t>, </a:t>
            </a:r>
          </a:p>
          <a:p>
            <a:pPr marL="166272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barki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wysunięte</a:t>
            </a:r>
            <a:endParaRPr lang="en-US" sz="1600" dirty="0">
              <a:latin typeface="+mj-lt"/>
            </a:endParaRPr>
          </a:p>
          <a:p>
            <a:pPr marL="166272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łopatki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są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rozsunięte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odstające</a:t>
            </a:r>
            <a:r>
              <a:rPr lang="en-US" sz="1600" dirty="0">
                <a:latin typeface="+mj-lt"/>
              </a:rPr>
              <a:t> od </a:t>
            </a:r>
            <a:r>
              <a:rPr lang="en-US" sz="1600" dirty="0" err="1">
                <a:latin typeface="+mj-lt"/>
              </a:rPr>
              <a:t>klatki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piersiowej</a:t>
            </a:r>
            <a:r>
              <a:rPr lang="en-US" sz="1600" dirty="0">
                <a:latin typeface="+mj-lt"/>
              </a:rPr>
              <a:t> </a:t>
            </a:r>
          </a:p>
          <a:p>
            <a:pPr marL="166272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brzuch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wiotki</a:t>
            </a:r>
            <a:endParaRPr lang="en-US" sz="1600" dirty="0">
              <a:latin typeface="+mj-lt"/>
            </a:endParaRPr>
          </a:p>
          <a:p>
            <a:pPr marL="166272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pośladki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uwypuklone</a:t>
            </a:r>
            <a:endParaRPr lang="en-US" sz="1600" dirty="0">
              <a:latin typeface="+mj-lt"/>
            </a:endParaRPr>
          </a:p>
          <a:p>
            <a:pPr marL="166272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+mj-lt"/>
              </a:rPr>
              <a:t>jest </a:t>
            </a:r>
            <a:r>
              <a:rPr lang="en-US" sz="1600" dirty="0" err="1">
                <a:latin typeface="+mj-lt"/>
              </a:rPr>
              <a:t>zwiększony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kąt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przodopochylenia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miednicy</a:t>
            </a:r>
            <a:r>
              <a:rPr lang="en-US" sz="1600" dirty="0">
                <a:latin typeface="+mj-lt"/>
              </a:rPr>
              <a:t> </a:t>
            </a:r>
          </a:p>
          <a:p>
            <a:pPr marL="166272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+mj-lt"/>
              </a:rPr>
              <a:t>z </a:t>
            </a:r>
            <a:r>
              <a:rPr lang="en-US" sz="1600" dirty="0" err="1">
                <a:latin typeface="+mj-lt"/>
              </a:rPr>
              <a:t>czym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zwiększa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się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lordoza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lędźwiowa</a:t>
            </a:r>
            <a:r>
              <a:rPr lang="en-US" sz="1600" dirty="0">
                <a:latin typeface="+mj-lt"/>
              </a:rPr>
              <a:t> </a:t>
            </a:r>
          </a:p>
          <a:p>
            <a:pPr marL="166272" indent="-120541" defTabSz="482163">
              <a:spcBef>
                <a:spcPts val="0"/>
              </a:spcBef>
              <a:spcAft>
                <a:spcPts val="316"/>
              </a:spcAft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latin typeface="+mj-lt"/>
              </a:rPr>
              <a:t>na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drodze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kompensacji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dochodzi</a:t>
            </a:r>
            <a:r>
              <a:rPr lang="en-US" sz="1600" dirty="0">
                <a:latin typeface="+mj-lt"/>
              </a:rPr>
              <a:t> do </a:t>
            </a:r>
            <a:r>
              <a:rPr lang="en-US" sz="1600" dirty="0" err="1">
                <a:latin typeface="+mj-lt"/>
              </a:rPr>
              <a:t>pogłębienia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kifozy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piersiowej</a:t>
            </a:r>
            <a:endParaRPr lang="en-US" sz="1600" dirty="0">
              <a:latin typeface="+mj-lt"/>
            </a:endParaRPr>
          </a:p>
        </p:txBody>
      </p:sp>
      <p:pic>
        <p:nvPicPr>
          <p:cNvPr id="165" name="Zrzut ekranu 2019-11-2 o 08.30.32.png" descr="Zrzut ekranu 2019-11-2 o 08.30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272" y="480060"/>
            <a:ext cx="1696920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7827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77D967-FFA3-DA4D-81E0-6B2041CA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769" y="1696974"/>
            <a:ext cx="3434172" cy="1523291"/>
          </a:xfrm>
        </p:spPr>
        <p:txBody>
          <a:bodyPr vert="horz" lIns="48220" tIns="24110" rIns="48220" bIns="24110" rtlCol="0" anchor="b">
            <a:normAutofit/>
          </a:bodyPr>
          <a:lstStyle/>
          <a:p>
            <a:pPr defTabSz="482163"/>
            <a:r>
              <a:rPr lang="en-US" sz="3164">
                <a:solidFill>
                  <a:srgbClr val="FFFFFF"/>
                </a:solidFill>
              </a:rPr>
              <a:t>Przypadek kliniczny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E927772-2A09-F149-86F3-B3E10A58CFCD}"/>
              </a:ext>
            </a:extLst>
          </p:cNvPr>
          <p:cNvSpPr txBox="1">
            <a:spLocks/>
          </p:cNvSpPr>
          <p:nvPr/>
        </p:nvSpPr>
        <p:spPr>
          <a:xfrm>
            <a:off x="3008419" y="1685147"/>
            <a:ext cx="3434172" cy="1523291"/>
          </a:xfrm>
          <a:prstGeom prst="rect">
            <a:avLst/>
          </a:prstGeom>
        </p:spPr>
        <p:txBody>
          <a:bodyPr vert="horz" lIns="48220" tIns="24110" rIns="48220" bIns="2411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82163"/>
            <a:r>
              <a:rPr lang="en-US" sz="3164" dirty="0" err="1">
                <a:solidFill>
                  <a:srgbClr val="0070C0"/>
                </a:solidFill>
              </a:rPr>
              <a:t>Przypadek</a:t>
            </a:r>
            <a:r>
              <a:rPr lang="en-US" sz="3164" dirty="0">
                <a:solidFill>
                  <a:srgbClr val="0070C0"/>
                </a:solidFill>
              </a:rPr>
              <a:t> </a:t>
            </a:r>
            <a:r>
              <a:rPr lang="en-US" sz="3164" dirty="0" err="1">
                <a:solidFill>
                  <a:srgbClr val="0070C0"/>
                </a:solidFill>
              </a:rPr>
              <a:t>kliniczny</a:t>
            </a:r>
            <a:endParaRPr lang="en-US" sz="3164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0952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kolioza"/>
          <p:cNvSpPr txBox="1">
            <a:spLocks noGrp="1"/>
          </p:cNvSpPr>
          <p:nvPr>
            <p:ph type="title"/>
          </p:nvPr>
        </p:nvSpPr>
        <p:spPr>
          <a:xfrm>
            <a:off x="1" y="467545"/>
            <a:ext cx="3397186" cy="8080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48220" tIns="24110" rIns="48220" bIns="24110" rtlCol="0" anchor="ctr">
            <a:normAutofit/>
          </a:bodyPr>
          <a:lstStyle/>
          <a:p>
            <a:pPr defTabSz="482163"/>
            <a:r>
              <a:rPr lang="en-US" sz="1846" dirty="0" err="1"/>
              <a:t>Skolioza</a:t>
            </a:r>
            <a:endParaRPr lang="en-US" sz="1846" dirty="0"/>
          </a:p>
        </p:txBody>
      </p:sp>
      <p:sp>
        <p:nvSpPr>
          <p:cNvPr id="168" name="Skolioza, zwana bocznym skrzywieniem kręgosłupa, jest wadą postawy polegająca na wielopłaszczyznowym odchyleniu linii kręgosłupa od stanu prawidłowego…"/>
          <p:cNvSpPr txBox="1">
            <a:spLocks noGrp="1"/>
          </p:cNvSpPr>
          <p:nvPr>
            <p:ph type="body" idx="1"/>
          </p:nvPr>
        </p:nvSpPr>
        <p:spPr>
          <a:xfrm>
            <a:off x="467545" y="1491630"/>
            <a:ext cx="2929642" cy="3192635"/>
          </a:xfrm>
          <a:prstGeom prst="rect">
            <a:avLst/>
          </a:prstGeom>
        </p:spPr>
        <p:txBody>
          <a:bodyPr vert="horz" lIns="48220" tIns="24110" rIns="48220" bIns="24110" rtlCol="0">
            <a:normAutofit/>
          </a:bodyPr>
          <a:lstStyle/>
          <a:p>
            <a:pPr indent="-120541" defTabSz="482163">
              <a:buFont typeface="Arial" panose="020B0604020202020204" pitchFamily="34" charset="0"/>
              <a:buChar char="•"/>
            </a:pPr>
            <a:r>
              <a:rPr lang="en-US" sz="1600" dirty="0" err="1"/>
              <a:t>Kolokwialnie</a:t>
            </a:r>
            <a:r>
              <a:rPr lang="en-US" sz="1600" dirty="0"/>
              <a:t> </a:t>
            </a:r>
            <a:r>
              <a:rPr lang="en-US" sz="1600" dirty="0" err="1"/>
              <a:t>boczne</a:t>
            </a:r>
            <a:r>
              <a:rPr lang="en-US" sz="1600" dirty="0"/>
              <a:t> </a:t>
            </a:r>
            <a:r>
              <a:rPr lang="en-US" sz="1600" dirty="0" err="1"/>
              <a:t>skrzywienie</a:t>
            </a:r>
            <a:r>
              <a:rPr lang="en-US" sz="1600" dirty="0"/>
              <a:t> </a:t>
            </a:r>
            <a:r>
              <a:rPr lang="en-US" sz="1600" dirty="0" err="1"/>
              <a:t>kręgosłupa</a:t>
            </a:r>
            <a:endParaRPr lang="en-US" sz="1600" dirty="0"/>
          </a:p>
          <a:p>
            <a:pPr indent="-120541" defTabSz="482163">
              <a:buFont typeface="Arial" panose="020B0604020202020204" pitchFamily="34" charset="0"/>
              <a:buChar char="•"/>
            </a:pPr>
            <a:r>
              <a:rPr lang="en-US" sz="1600" dirty="0"/>
              <a:t>Wada </a:t>
            </a:r>
            <a:r>
              <a:rPr lang="en-US" sz="1600" dirty="0" err="1"/>
              <a:t>kręgosłupa</a:t>
            </a:r>
            <a:endParaRPr lang="en-US" sz="1600" dirty="0"/>
          </a:p>
          <a:p>
            <a:pPr indent="-120541" defTabSz="482163">
              <a:buFont typeface="Arial" panose="020B0604020202020204" pitchFamily="34" charset="0"/>
              <a:buChar char="•"/>
            </a:pPr>
            <a:r>
              <a:rPr lang="en-US" sz="1600" dirty="0" err="1"/>
              <a:t>Wielopłaszczyznowe</a:t>
            </a:r>
            <a:r>
              <a:rPr lang="en-US" sz="1600" dirty="0"/>
              <a:t> </a:t>
            </a:r>
            <a:r>
              <a:rPr lang="en-US" sz="1600" dirty="0" err="1"/>
              <a:t>odchyleniu</a:t>
            </a:r>
            <a:r>
              <a:rPr lang="en-US" sz="1600" dirty="0"/>
              <a:t> </a:t>
            </a:r>
            <a:r>
              <a:rPr lang="en-US" sz="1600" dirty="0" err="1"/>
              <a:t>linii</a:t>
            </a:r>
            <a:r>
              <a:rPr lang="en-US" sz="1600" dirty="0"/>
              <a:t> </a:t>
            </a:r>
            <a:r>
              <a:rPr lang="en-US" sz="1600" dirty="0" err="1"/>
              <a:t>kręgosłupa</a:t>
            </a:r>
            <a:r>
              <a:rPr lang="en-US" sz="1600" dirty="0"/>
              <a:t> od </a:t>
            </a:r>
            <a:r>
              <a:rPr lang="en-US" sz="1600" dirty="0" err="1"/>
              <a:t>stanu</a:t>
            </a:r>
            <a:r>
              <a:rPr lang="en-US" sz="1600" dirty="0"/>
              <a:t> </a:t>
            </a:r>
            <a:r>
              <a:rPr lang="en-US" sz="1600" dirty="0" err="1"/>
              <a:t>prawidłowego</a:t>
            </a:r>
            <a:endParaRPr lang="en-US" sz="1600" dirty="0"/>
          </a:p>
          <a:p>
            <a:pPr indent="-120541" defTabSz="482163">
              <a:buFont typeface="Arial" panose="020B0604020202020204" pitchFamily="34" charset="0"/>
              <a:buChar char="•"/>
            </a:pPr>
            <a:r>
              <a:rPr lang="en-US" sz="1600" dirty="0" err="1"/>
              <a:t>Wielopłaszczyznowe</a:t>
            </a:r>
            <a:r>
              <a:rPr lang="en-US" sz="1600" dirty="0"/>
              <a:t> </a:t>
            </a:r>
            <a:r>
              <a:rPr lang="en-US" sz="1600" dirty="0" err="1"/>
              <a:t>zaburzenie</a:t>
            </a:r>
            <a:r>
              <a:rPr lang="en-US" sz="1600" dirty="0"/>
              <a:t> </a:t>
            </a:r>
            <a:r>
              <a:rPr lang="en-US" sz="1600" dirty="0" err="1"/>
              <a:t>rozwoju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budowy</a:t>
            </a:r>
            <a:r>
              <a:rPr lang="en-US" sz="1600" dirty="0"/>
              <a:t> </a:t>
            </a:r>
            <a:r>
              <a:rPr lang="en-US" sz="1600" dirty="0" err="1"/>
              <a:t>kręgosłupa</a:t>
            </a:r>
            <a:endParaRPr lang="en-US" sz="1600" dirty="0"/>
          </a:p>
          <a:p>
            <a:pPr indent="-120541" defTabSz="482163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120541" defTabSz="482163">
              <a:buFont typeface="Arial" panose="020B0604020202020204" pitchFamily="34" charset="0"/>
              <a:buChar char="•"/>
            </a:pPr>
            <a:r>
              <a:rPr lang="en-US" sz="1600" dirty="0" err="1"/>
              <a:t>Postawa</a:t>
            </a:r>
            <a:r>
              <a:rPr lang="en-US" sz="1600" dirty="0"/>
              <a:t> </a:t>
            </a:r>
            <a:r>
              <a:rPr lang="en-US" sz="1600" dirty="0" err="1"/>
              <a:t>skoliotyczna</a:t>
            </a:r>
            <a:endParaRPr lang="en-US" sz="1600" dirty="0"/>
          </a:p>
        </p:txBody>
      </p:sp>
      <p:pic>
        <p:nvPicPr>
          <p:cNvPr id="169" name="Blausen_0785_Scoliosis_01.png" descr="Blausen_0785_Scoliosis_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39" y="613463"/>
            <a:ext cx="1944217" cy="38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1253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kolioza"/>
          <p:cNvSpPr txBox="1">
            <a:spLocks noGrp="1"/>
          </p:cNvSpPr>
          <p:nvPr>
            <p:ph type="title"/>
          </p:nvPr>
        </p:nvSpPr>
        <p:spPr>
          <a:xfrm>
            <a:off x="4122991" y="790283"/>
            <a:ext cx="3171934" cy="1068334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algn="l" defTabSz="482163"/>
            <a:r>
              <a:rPr lang="en-US" sz="2320">
                <a:solidFill>
                  <a:srgbClr val="FFFFFF"/>
                </a:solidFill>
              </a:rPr>
              <a:t>Skolioza</a:t>
            </a:r>
          </a:p>
        </p:txBody>
      </p:sp>
      <p:pic>
        <p:nvPicPr>
          <p:cNvPr id="3" name="Obraz 2" descr="Obraz zawierający osoba, mężczyzna, odzież, wewnątrz&#10;&#10;Opis wygenerowany automatycznie">
            <a:extLst>
              <a:ext uri="{FF2B5EF4-FFF2-40B4-BE49-F238E27FC236}">
                <a16:creationId xmlns:a16="http://schemas.microsoft.com/office/drawing/2014/main" id="{068AA03E-C6AB-2C48-8652-BD75CD428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9542"/>
            <a:ext cx="2736304" cy="3648404"/>
          </a:xfrm>
          <a:prstGeom prst="rect">
            <a:avLst/>
          </a:prstGeom>
        </p:spPr>
      </p:pic>
      <p:pic>
        <p:nvPicPr>
          <p:cNvPr id="5" name="Obraz 4" descr="Obraz zawierający osoba, wewnątrz, stół, mężczyzna&#10;&#10;Opis wygenerowany automatycznie">
            <a:extLst>
              <a:ext uri="{FF2B5EF4-FFF2-40B4-BE49-F238E27FC236}">
                <a16:creationId xmlns:a16="http://schemas.microsoft.com/office/drawing/2014/main" id="{B3BC6AAA-3970-F845-BCA1-84C0FA355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699541"/>
            <a:ext cx="2840825" cy="3787765"/>
          </a:xfrm>
          <a:prstGeom prst="rect">
            <a:avLst/>
          </a:prstGeom>
        </p:spPr>
      </p:pic>
      <p:sp>
        <p:nvSpPr>
          <p:cNvPr id="168" name="Skolioza, zwana bocznym skrzywieniem kręgosłupa, jest wadą postawy polegająca na wielopłaszczyznowym odchyleniu linii kręgosłupa od stanu prawidłowego…"/>
          <p:cNvSpPr txBox="1">
            <a:spLocks noGrp="1"/>
          </p:cNvSpPr>
          <p:nvPr>
            <p:ph type="body" idx="1"/>
          </p:nvPr>
        </p:nvSpPr>
        <p:spPr>
          <a:xfrm>
            <a:off x="3070076" y="3291830"/>
            <a:ext cx="3232792" cy="792088"/>
          </a:xfrm>
          <a:prstGeom prst="rect">
            <a:avLst/>
          </a:prstGeom>
        </p:spPr>
        <p:txBody>
          <a:bodyPr vert="horz" lIns="48220" tIns="24110" rIns="48220" bIns="24110" rtlCol="0" anchor="t">
            <a:normAutofit/>
          </a:bodyPr>
          <a:lstStyle/>
          <a:p>
            <a:pPr indent="-120541" defTabSz="482163">
              <a:buFont typeface="Arial" panose="020B0604020202020204" pitchFamily="34" charset="0"/>
              <a:buChar char="•"/>
            </a:pPr>
            <a:r>
              <a:rPr lang="en-US" sz="1582" dirty="0"/>
              <a:t>Garb </a:t>
            </a:r>
            <a:r>
              <a:rPr lang="en-US" sz="1582" dirty="0" err="1"/>
              <a:t>żebrowy</a:t>
            </a:r>
            <a:endParaRPr lang="en-US" sz="1582" dirty="0"/>
          </a:p>
          <a:p>
            <a:pPr indent="-120541" defTabSz="482163">
              <a:buFont typeface="Arial" panose="020B0604020202020204" pitchFamily="34" charset="0"/>
              <a:buChar char="•"/>
            </a:pPr>
            <a:r>
              <a:rPr lang="en-US" sz="1582" dirty="0" err="1"/>
              <a:t>Odstawanie</a:t>
            </a:r>
            <a:r>
              <a:rPr lang="en-US" sz="1582" dirty="0"/>
              <a:t> </a:t>
            </a:r>
            <a:r>
              <a:rPr lang="en-US" sz="1582" dirty="0" err="1"/>
              <a:t>łopatek</a:t>
            </a:r>
            <a:endParaRPr lang="en-US" sz="1582" dirty="0"/>
          </a:p>
          <a:p>
            <a:pPr indent="-120541" defTabSz="482163">
              <a:buFont typeface="Arial" panose="020B0604020202020204" pitchFamily="34" charset="0"/>
              <a:buChar char="•"/>
            </a:pPr>
            <a:endParaRPr lang="en-US" sz="1582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084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77D967-FFA3-DA4D-81E0-6B2041CA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19" y="1532747"/>
            <a:ext cx="3434172" cy="1523291"/>
          </a:xfrm>
        </p:spPr>
        <p:txBody>
          <a:bodyPr vert="horz" lIns="48220" tIns="24110" rIns="48220" bIns="24110" rtlCol="0" anchor="b">
            <a:normAutofit/>
          </a:bodyPr>
          <a:lstStyle/>
          <a:p>
            <a:pPr defTabSz="482163"/>
            <a:r>
              <a:rPr lang="en-US" sz="3164">
                <a:solidFill>
                  <a:srgbClr val="FFFFFF"/>
                </a:solidFill>
              </a:rPr>
              <a:t>Przypadek kliniczny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1577D967-FFA3-DA4D-81E0-6B2041CA4ECA}"/>
              </a:ext>
            </a:extLst>
          </p:cNvPr>
          <p:cNvSpPr txBox="1">
            <a:spLocks/>
          </p:cNvSpPr>
          <p:nvPr/>
        </p:nvSpPr>
        <p:spPr>
          <a:xfrm>
            <a:off x="2971769" y="1696974"/>
            <a:ext cx="3434172" cy="1523291"/>
          </a:xfrm>
          <a:prstGeom prst="rect">
            <a:avLst/>
          </a:prstGeom>
        </p:spPr>
        <p:txBody>
          <a:bodyPr vert="horz" lIns="48220" tIns="24110" rIns="48220" bIns="2411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82163"/>
            <a:r>
              <a:rPr lang="en-US" sz="3164" dirty="0" err="1" smtClean="0">
                <a:solidFill>
                  <a:srgbClr val="0070C0"/>
                </a:solidFill>
              </a:rPr>
              <a:t>Przypadek</a:t>
            </a:r>
            <a:r>
              <a:rPr lang="en-US" sz="3164" dirty="0" smtClean="0">
                <a:solidFill>
                  <a:srgbClr val="0070C0"/>
                </a:solidFill>
              </a:rPr>
              <a:t> </a:t>
            </a:r>
            <a:r>
              <a:rPr lang="en-US" sz="3164" dirty="0" err="1" smtClean="0">
                <a:solidFill>
                  <a:srgbClr val="0070C0"/>
                </a:solidFill>
              </a:rPr>
              <a:t>kliniczny</a:t>
            </a:r>
            <a:endParaRPr lang="en-US" sz="3164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3592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Wady zosiowania kolan"/>
          <p:cNvSpPr txBox="1">
            <a:spLocks noGrp="1"/>
          </p:cNvSpPr>
          <p:nvPr>
            <p:ph type="title"/>
          </p:nvPr>
        </p:nvSpPr>
        <p:spPr>
          <a:xfrm>
            <a:off x="107504" y="480197"/>
            <a:ext cx="4987902" cy="1008731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algn="l" defTabSz="482163"/>
            <a:r>
              <a:rPr lang="en-US" sz="2637" dirty="0" err="1"/>
              <a:t>Zaburzenia</a:t>
            </a:r>
            <a:r>
              <a:rPr lang="en-US" sz="2637" dirty="0"/>
              <a:t> </a:t>
            </a:r>
            <a:r>
              <a:rPr lang="en-US" sz="2637" dirty="0" err="1"/>
              <a:t>zosiowania</a:t>
            </a:r>
            <a:r>
              <a:rPr lang="en-US" sz="2637" dirty="0"/>
              <a:t> </a:t>
            </a:r>
            <a:r>
              <a:rPr lang="en-US" sz="2637" dirty="0" err="1"/>
              <a:t>kończyn</a:t>
            </a:r>
            <a:r>
              <a:rPr lang="en-US" sz="2637" dirty="0"/>
              <a:t> </a:t>
            </a:r>
            <a:r>
              <a:rPr lang="en-US" sz="2637" dirty="0" err="1"/>
              <a:t>dolnych</a:t>
            </a:r>
            <a:endParaRPr lang="en-US" sz="2637" dirty="0"/>
          </a:p>
        </p:txBody>
      </p:sp>
      <p:sp>
        <p:nvSpPr>
          <p:cNvPr id="181" name="Zmienia się wraz z wiekiem…"/>
          <p:cNvSpPr txBox="1">
            <a:spLocks noGrp="1"/>
          </p:cNvSpPr>
          <p:nvPr>
            <p:ph type="body" idx="1"/>
          </p:nvPr>
        </p:nvSpPr>
        <p:spPr>
          <a:xfrm>
            <a:off x="0" y="1616280"/>
            <a:ext cx="3490304" cy="813443"/>
          </a:xfrm>
          <a:prstGeom prst="rect">
            <a:avLst/>
          </a:prstGeom>
        </p:spPr>
        <p:txBody>
          <a:bodyPr vert="horz" lIns="48220" tIns="24110" rIns="48220" bIns="24110" rtlCol="0">
            <a:normAutofit/>
          </a:bodyPr>
          <a:lstStyle/>
          <a:p>
            <a:pPr indent="-120541" defTabSz="482163">
              <a:buFont typeface="Arial" panose="020B0604020202020204" pitchFamily="34" charset="0"/>
              <a:buChar char="•"/>
            </a:pPr>
            <a:r>
              <a:rPr lang="en-US" sz="1582" dirty="0" err="1"/>
              <a:t>Zmienia</a:t>
            </a:r>
            <a:r>
              <a:rPr lang="en-US" sz="1582" dirty="0"/>
              <a:t> </a:t>
            </a:r>
            <a:r>
              <a:rPr lang="en-US" sz="1582" dirty="0" err="1"/>
              <a:t>się</a:t>
            </a:r>
            <a:r>
              <a:rPr lang="en-US" sz="1582" dirty="0"/>
              <a:t> </a:t>
            </a:r>
            <a:r>
              <a:rPr lang="en-US" sz="1582" dirty="0" err="1"/>
              <a:t>wraz</a:t>
            </a:r>
            <a:r>
              <a:rPr lang="en-US" sz="1582" dirty="0"/>
              <a:t> z </a:t>
            </a:r>
            <a:r>
              <a:rPr lang="en-US" sz="1582" dirty="0" err="1"/>
              <a:t>wiekiem</a:t>
            </a:r>
            <a:endParaRPr lang="en-US" sz="1582" dirty="0"/>
          </a:p>
          <a:p>
            <a:pPr marL="8040" indent="-120541" defTabSz="482163">
              <a:buFont typeface="Arial" panose="020B0604020202020204" pitchFamily="34" charset="0"/>
              <a:buChar char="•"/>
            </a:pPr>
            <a:endParaRPr lang="en-US" sz="1582" dirty="0"/>
          </a:p>
        </p:txBody>
      </p:sp>
      <p:pic>
        <p:nvPicPr>
          <p:cNvPr id="183" name="Zrzut ekranu 2019-11-3 o 11.49.49.png" descr="Zrzut ekranu 2019-11-3 o 11.49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11710"/>
            <a:ext cx="4532174" cy="2288747"/>
          </a:xfrm>
          <a:prstGeom prst="rect">
            <a:avLst/>
          </a:prstGeom>
        </p:spPr>
      </p:pic>
      <p:pic>
        <p:nvPicPr>
          <p:cNvPr id="182" name="23.jpg" descr="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678" y="948384"/>
            <a:ext cx="4561585" cy="296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2724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Wady zosiowania kolan"/>
          <p:cNvSpPr txBox="1">
            <a:spLocks noGrp="1"/>
          </p:cNvSpPr>
          <p:nvPr>
            <p:ph type="title"/>
          </p:nvPr>
        </p:nvSpPr>
        <p:spPr>
          <a:xfrm>
            <a:off x="154106" y="699542"/>
            <a:ext cx="2736304" cy="1512168"/>
          </a:xfrm>
          <a:prstGeom prst="rect">
            <a:avLst/>
          </a:prstGeom>
        </p:spPr>
        <p:txBody>
          <a:bodyPr vert="horz" lIns="48220" tIns="24110" rIns="48220" bIns="24110" rtlCol="0" anchor="b">
            <a:normAutofit fontScale="90000"/>
          </a:bodyPr>
          <a:lstStyle/>
          <a:p>
            <a:pPr defTabSz="482163"/>
            <a:r>
              <a:rPr lang="en-US" sz="3164" dirty="0" err="1"/>
              <a:t>Zaburzenia</a:t>
            </a:r>
            <a:r>
              <a:rPr lang="en-US" sz="3164" dirty="0"/>
              <a:t> </a:t>
            </a:r>
            <a:r>
              <a:rPr lang="en-US" sz="3164" dirty="0" err="1"/>
              <a:t>zosiowania</a:t>
            </a:r>
            <a:r>
              <a:rPr lang="en-US" sz="3164" dirty="0"/>
              <a:t> </a:t>
            </a:r>
            <a:r>
              <a:rPr lang="en-US" sz="3164" dirty="0" err="1"/>
              <a:t>kończyn</a:t>
            </a:r>
            <a:r>
              <a:rPr lang="en-US" sz="3164" dirty="0"/>
              <a:t> </a:t>
            </a:r>
            <a:r>
              <a:rPr lang="en-US" sz="3164" dirty="0" err="1"/>
              <a:t>dolnych</a:t>
            </a:r>
            <a:endParaRPr lang="en-US" sz="3164" dirty="0"/>
          </a:p>
        </p:txBody>
      </p:sp>
      <p:sp>
        <p:nvSpPr>
          <p:cNvPr id="186" name="Zmienia się wraz z wiekiem…"/>
          <p:cNvSpPr txBox="1">
            <a:spLocks noGrp="1"/>
          </p:cNvSpPr>
          <p:nvPr>
            <p:ph type="body" idx="1"/>
          </p:nvPr>
        </p:nvSpPr>
        <p:spPr>
          <a:xfrm>
            <a:off x="1522258" y="3127876"/>
            <a:ext cx="2057400" cy="1144198"/>
          </a:xfrm>
          <a:prstGeom prst="rect">
            <a:avLst/>
          </a:prstGeom>
        </p:spPr>
        <p:txBody>
          <a:bodyPr vert="horz" lIns="48220" tIns="24110" rIns="48220" bIns="24110" rtlCol="0">
            <a:normAutofit/>
          </a:bodyPr>
          <a:lstStyle/>
          <a:p>
            <a:pPr marL="0" indent="0" algn="ctr" defTabSz="482163">
              <a:spcBef>
                <a:spcPts val="527"/>
              </a:spcBef>
              <a:buNone/>
            </a:pPr>
            <a:r>
              <a:rPr lang="en-US" sz="1318">
                <a:solidFill>
                  <a:srgbClr val="FFFFFF"/>
                </a:solidFill>
              </a:rPr>
              <a:t>Wpływ przykurczy mięsniowych</a:t>
            </a:r>
          </a:p>
        </p:txBody>
      </p:sp>
      <p:pic>
        <p:nvPicPr>
          <p:cNvPr id="187" name="11d01e1d03426c0cc0cb67c354228b01.jpg" descr="11d01e1d03426c0cc0cb67c354228b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555527"/>
            <a:ext cx="484233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8721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3F13CB-B17E-554C-8113-FFBBB491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722908"/>
            <a:ext cx="1965578" cy="3697684"/>
          </a:xfrm>
        </p:spPr>
        <p:txBody>
          <a:bodyPr>
            <a:normAutofit/>
          </a:bodyPr>
          <a:lstStyle/>
          <a:p>
            <a:pPr algn="r"/>
            <a:r>
              <a:rPr lang="en-US" dirty="0" err="1">
                <a:solidFill>
                  <a:schemeClr val="accent1"/>
                </a:solidFill>
              </a:rPr>
              <a:t>Seminarium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E5F9EF-9EB3-D742-888C-5EF31ED2B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017" y="722908"/>
            <a:ext cx="3587495" cy="3697684"/>
          </a:xfrm>
        </p:spPr>
        <p:txBody>
          <a:bodyPr anchor="ctr">
            <a:normAutofit/>
          </a:bodyPr>
          <a:lstStyle/>
          <a:p>
            <a:endParaRPr lang="en-US" sz="1582" dirty="0"/>
          </a:p>
          <a:p>
            <a:endParaRPr lang="en-US" sz="1582" dirty="0"/>
          </a:p>
          <a:p>
            <a:r>
              <a:rPr lang="en-US" sz="1582" dirty="0" err="1"/>
              <a:t>Pojęcia</a:t>
            </a:r>
            <a:r>
              <a:rPr lang="en-US" sz="1582" dirty="0"/>
              <a:t> </a:t>
            </a:r>
            <a:r>
              <a:rPr lang="en-US" sz="1582" dirty="0" err="1"/>
              <a:t>ogólne</a:t>
            </a:r>
            <a:endParaRPr lang="en-US" sz="1582" dirty="0"/>
          </a:p>
          <a:p>
            <a:endParaRPr lang="en-US" sz="1582" dirty="0"/>
          </a:p>
          <a:p>
            <a:r>
              <a:rPr lang="en-US" sz="1582" dirty="0" err="1"/>
              <a:t>Przypadki</a:t>
            </a:r>
            <a:r>
              <a:rPr lang="en-US" sz="1582" dirty="0"/>
              <a:t> </a:t>
            </a:r>
            <a:r>
              <a:rPr lang="en-US" sz="1582" dirty="0" err="1"/>
              <a:t>kliniczne</a:t>
            </a:r>
            <a:endParaRPr lang="en-US" sz="1582" dirty="0"/>
          </a:p>
          <a:p>
            <a:endParaRPr lang="en-US" sz="1582" dirty="0"/>
          </a:p>
          <a:p>
            <a:endParaRPr lang="en-US" sz="1582" dirty="0"/>
          </a:p>
        </p:txBody>
      </p:sp>
    </p:spTree>
    <p:extLst>
      <p:ext uri="{BB962C8B-B14F-4D97-AF65-F5344CB8AC3E}">
        <p14:creationId xmlns:p14="http://schemas.microsoft.com/office/powerpoint/2010/main" val="3648971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topy płaskie"/>
          <p:cNvSpPr txBox="1">
            <a:spLocks noGrp="1"/>
          </p:cNvSpPr>
          <p:nvPr>
            <p:ph type="title"/>
          </p:nvPr>
        </p:nvSpPr>
        <p:spPr>
          <a:xfrm>
            <a:off x="3373" y="411510"/>
            <a:ext cx="3171934" cy="720471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algn="l" defTabSz="482163"/>
            <a:r>
              <a:rPr lang="en-US" sz="2320" dirty="0" err="1"/>
              <a:t>Stopy</a:t>
            </a:r>
            <a:r>
              <a:rPr lang="en-US" sz="2320" dirty="0"/>
              <a:t> </a:t>
            </a:r>
            <a:r>
              <a:rPr lang="en-US" sz="2320" dirty="0" err="1"/>
              <a:t>płaskie</a:t>
            </a:r>
            <a:endParaRPr lang="en-US" sz="2320" dirty="0"/>
          </a:p>
        </p:txBody>
      </p:sp>
      <p:pic>
        <p:nvPicPr>
          <p:cNvPr id="192" name="hypermobility.gif" descr="hypermobilit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65709"/>
            <a:ext cx="2736304" cy="2571067"/>
          </a:xfrm>
          <a:prstGeom prst="rect">
            <a:avLst/>
          </a:prstGeom>
        </p:spPr>
      </p:pic>
      <p:pic>
        <p:nvPicPr>
          <p:cNvPr id="191" name="328329_1_En_19_Fig1_HTML.gif" descr="328329_1_En_19_Fig1_HTM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701645"/>
            <a:ext cx="4786487" cy="3755819"/>
          </a:xfrm>
          <a:prstGeom prst="rect">
            <a:avLst/>
          </a:prstGeom>
        </p:spPr>
      </p:pic>
      <p:sp>
        <p:nvSpPr>
          <p:cNvPr id="190" name="Najbardziej nasilone 3,5 rż, Normuje się do 5-6rż"/>
          <p:cNvSpPr txBox="1">
            <a:spLocks noGrp="1"/>
          </p:cNvSpPr>
          <p:nvPr>
            <p:ph type="body" idx="1"/>
          </p:nvPr>
        </p:nvSpPr>
        <p:spPr>
          <a:xfrm>
            <a:off x="0" y="1142237"/>
            <a:ext cx="3232792" cy="759865"/>
          </a:xfrm>
          <a:prstGeom prst="rect">
            <a:avLst/>
          </a:prstGeom>
        </p:spPr>
        <p:txBody>
          <a:bodyPr vert="horz" lIns="48220" tIns="24110" rIns="48220" bIns="24110" rtlCol="0" anchor="t">
            <a:normAutofit/>
          </a:bodyPr>
          <a:lstStyle>
            <a:lvl1pPr>
              <a:buBlip>
                <a:blip r:embed="rId4"/>
              </a:buBlip>
            </a:lvl1pPr>
          </a:lstStyle>
          <a:p>
            <a:pPr indent="-120541" defTabSz="482163">
              <a:buFont typeface="Arial" panose="020B0604020202020204" pitchFamily="34" charset="0"/>
              <a:buChar char="•"/>
            </a:pPr>
            <a:r>
              <a:rPr lang="en-US" sz="1582" dirty="0" err="1"/>
              <a:t>Najbardziej</a:t>
            </a:r>
            <a:r>
              <a:rPr lang="en-US" sz="1582" dirty="0"/>
              <a:t> </a:t>
            </a:r>
            <a:r>
              <a:rPr lang="en-US" sz="1582" dirty="0" err="1"/>
              <a:t>nasilone</a:t>
            </a:r>
            <a:r>
              <a:rPr lang="en-US" sz="1582" dirty="0"/>
              <a:t> 3,5 </a:t>
            </a:r>
            <a:r>
              <a:rPr lang="en-US" sz="1582" dirty="0" err="1"/>
              <a:t>rż</a:t>
            </a:r>
            <a:endParaRPr lang="en-US" sz="1582" dirty="0"/>
          </a:p>
          <a:p>
            <a:pPr indent="-120541" defTabSz="482163">
              <a:buFont typeface="Arial" panose="020B0604020202020204" pitchFamily="34" charset="0"/>
              <a:buChar char="•"/>
            </a:pPr>
            <a:r>
              <a:rPr lang="en-US" sz="1582" dirty="0" err="1"/>
              <a:t>Normuje</a:t>
            </a:r>
            <a:r>
              <a:rPr lang="en-US" sz="1582" dirty="0"/>
              <a:t> </a:t>
            </a:r>
            <a:r>
              <a:rPr lang="en-US" sz="1582" dirty="0" err="1"/>
              <a:t>się</a:t>
            </a:r>
            <a:r>
              <a:rPr lang="en-US" sz="1582" dirty="0"/>
              <a:t> do 5-6rż</a:t>
            </a:r>
          </a:p>
        </p:txBody>
      </p:sp>
    </p:spTree>
    <p:extLst>
      <p:ext uri="{BB962C8B-B14F-4D97-AF65-F5344CB8AC3E}">
        <p14:creationId xmlns:p14="http://schemas.microsoft.com/office/powerpoint/2010/main" val="326636237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topy płaskie"/>
          <p:cNvSpPr txBox="1">
            <a:spLocks noGrp="1"/>
          </p:cNvSpPr>
          <p:nvPr>
            <p:ph type="title"/>
          </p:nvPr>
        </p:nvSpPr>
        <p:spPr>
          <a:xfrm>
            <a:off x="4122991" y="790283"/>
            <a:ext cx="3171934" cy="1068334"/>
          </a:xfrm>
          <a:prstGeom prst="rect">
            <a:avLst/>
          </a:prstGeom>
        </p:spPr>
        <p:txBody>
          <a:bodyPr vert="horz" lIns="48220" tIns="24110" rIns="48220" bIns="24110" rtlCol="0" anchor="ctr">
            <a:normAutofit/>
          </a:bodyPr>
          <a:lstStyle/>
          <a:p>
            <a:pPr algn="l" defTabSz="482163"/>
            <a:r>
              <a:rPr lang="en-US" sz="2320">
                <a:solidFill>
                  <a:srgbClr val="FFFFFF"/>
                </a:solidFill>
              </a:rPr>
              <a:t>Stopy płaskie</a:t>
            </a:r>
          </a:p>
        </p:txBody>
      </p:sp>
      <p:pic>
        <p:nvPicPr>
          <p:cNvPr id="6" name="bad-posture.jpg" descr="bad-posture.jpg">
            <a:extLst>
              <a:ext uri="{FF2B5EF4-FFF2-40B4-BE49-F238E27FC236}">
                <a16:creationId xmlns:a16="http://schemas.microsoft.com/office/drawing/2014/main" id="{4247E115-7F2D-F74D-B6F1-5F133AC32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90865"/>
            <a:ext cx="3168352" cy="3875660"/>
          </a:xfrm>
          <a:prstGeom prst="rect">
            <a:avLst/>
          </a:prstGeom>
        </p:spPr>
      </p:pic>
      <p:pic>
        <p:nvPicPr>
          <p:cNvPr id="5" name="img-skeleton.jpg" descr="img-skeleton.jpg">
            <a:extLst>
              <a:ext uri="{FF2B5EF4-FFF2-40B4-BE49-F238E27FC236}">
                <a16:creationId xmlns:a16="http://schemas.microsoft.com/office/drawing/2014/main" id="{2D2F41B8-EC2E-4B40-A364-4C3C4D88D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638066"/>
            <a:ext cx="4253910" cy="384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2459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5DD22A-9755-7740-84EE-3B61194B4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535EC5-5EAD-174F-960F-B36162416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5278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91F4F4-B52A-0E4F-B613-4987165F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273843"/>
            <a:ext cx="5915025" cy="994173"/>
          </a:xfrm>
        </p:spPr>
        <p:txBody>
          <a:bodyPr>
            <a:normAutofit/>
          </a:bodyPr>
          <a:lstStyle/>
          <a:p>
            <a:r>
              <a:rPr lang="en-US"/>
              <a:t>Postawa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F4A3040D-3A7C-4784-8AE9-0536624CF4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0181059"/>
              </p:ext>
            </p:extLst>
          </p:nvPr>
        </p:nvGraphicFramePr>
        <p:xfrm>
          <a:off x="1187625" y="1059582"/>
          <a:ext cx="6264696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7969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91F4F4-B52A-0E4F-B613-4987165F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71950"/>
            <a:ext cx="7488832" cy="1216741"/>
          </a:xfrm>
        </p:spPr>
        <p:txBody>
          <a:bodyPr>
            <a:normAutofit/>
          </a:bodyPr>
          <a:lstStyle/>
          <a:p>
            <a:r>
              <a:rPr lang="en-US" dirty="0" err="1"/>
              <a:t>Postawa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738173-D58C-7A48-9397-B171E774D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023" y="1828800"/>
            <a:ext cx="2781085" cy="2839064"/>
          </a:xfrm>
        </p:spPr>
        <p:txBody>
          <a:bodyPr>
            <a:normAutofit fontScale="92500"/>
          </a:bodyPr>
          <a:lstStyle/>
          <a:p>
            <a:pPr marL="156491" indent="-156491" defTabSz="241082">
              <a:spcBef>
                <a:spcPts val="0"/>
              </a:spcBef>
              <a:spcAft>
                <a:spcPts val="316"/>
              </a:spcAft>
              <a:buBlip>
                <a:blip r:embed="rId2"/>
              </a:buBlip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pl-PL" sz="1213" dirty="0">
                <a:latin typeface="+mj-lt"/>
              </a:rPr>
              <a:t>jest nawykiem ruchowym</a:t>
            </a:r>
          </a:p>
          <a:p>
            <a:pPr marL="0" indent="0" defTabSz="241082">
              <a:spcBef>
                <a:spcPts val="0"/>
              </a:spcBef>
              <a:spcAft>
                <a:spcPts val="316"/>
              </a:spcAft>
              <a:buNone/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pl-PL" sz="1213" dirty="0">
                <a:latin typeface="+mj-lt"/>
              </a:rPr>
              <a:t> </a:t>
            </a:r>
          </a:p>
          <a:p>
            <a:pPr marL="156491" indent="-156491" defTabSz="241082">
              <a:spcBef>
                <a:spcPts val="0"/>
              </a:spcBef>
              <a:spcAft>
                <a:spcPts val="316"/>
              </a:spcAft>
              <a:buBlip>
                <a:blip r:embed="rId2"/>
              </a:buBlip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pl-PL" sz="1213" dirty="0">
                <a:latin typeface="+mj-lt"/>
              </a:rPr>
              <a:t>kształtującym się na określonym podłożu</a:t>
            </a:r>
          </a:p>
          <a:p>
            <a:pPr marL="0" indent="0" defTabSz="241082">
              <a:spcBef>
                <a:spcPts val="0"/>
              </a:spcBef>
              <a:spcAft>
                <a:spcPts val="316"/>
              </a:spcAft>
              <a:buNone/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pl-PL" sz="1213" dirty="0">
              <a:latin typeface="+mj-lt"/>
            </a:endParaRPr>
          </a:p>
          <a:p>
            <a:pPr marL="404269" lvl="1" indent="-156491" defTabSz="241082">
              <a:spcBef>
                <a:spcPts val="0"/>
              </a:spcBef>
              <a:spcAft>
                <a:spcPts val="316"/>
              </a:spcAft>
              <a:buBlip>
                <a:blip r:embed="rId2"/>
              </a:buBlip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pl-PL" sz="1213" dirty="0">
                <a:latin typeface="+mj-lt"/>
              </a:rPr>
              <a:t> neurologicznym</a:t>
            </a:r>
          </a:p>
          <a:p>
            <a:pPr marL="247778" lvl="1" indent="0" defTabSz="241082">
              <a:spcBef>
                <a:spcPts val="0"/>
              </a:spcBef>
              <a:spcAft>
                <a:spcPts val="316"/>
              </a:spcAft>
              <a:buNone/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pl-PL" sz="1213" dirty="0">
              <a:latin typeface="+mj-lt"/>
            </a:endParaRPr>
          </a:p>
          <a:p>
            <a:pPr marL="404269" lvl="1" indent="-156491" defTabSz="241082">
              <a:spcBef>
                <a:spcPts val="0"/>
              </a:spcBef>
              <a:spcAft>
                <a:spcPts val="316"/>
              </a:spcAft>
              <a:buBlip>
                <a:blip r:embed="rId2"/>
              </a:buBlip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pl-PL" sz="1213" dirty="0">
                <a:latin typeface="+mj-lt"/>
              </a:rPr>
              <a:t> kostno-stawowym</a:t>
            </a:r>
          </a:p>
          <a:p>
            <a:pPr marL="404269" lvl="1" indent="-156491" defTabSz="241082">
              <a:spcBef>
                <a:spcPts val="0"/>
              </a:spcBef>
              <a:spcAft>
                <a:spcPts val="316"/>
              </a:spcAft>
              <a:buBlip>
                <a:blip r:embed="rId2"/>
              </a:buBlip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pl-PL" sz="1213" dirty="0">
              <a:latin typeface="+mj-lt"/>
            </a:endParaRPr>
          </a:p>
          <a:p>
            <a:pPr marL="404269" lvl="1" indent="-156491" defTabSz="241082">
              <a:spcBef>
                <a:spcPts val="0"/>
              </a:spcBef>
              <a:spcAft>
                <a:spcPts val="316"/>
              </a:spcAft>
              <a:buBlip>
                <a:blip r:embed="rId2"/>
              </a:buBlip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pl-PL" sz="1213" dirty="0">
                <a:latin typeface="+mj-lt"/>
              </a:rPr>
              <a:t> więzadłowym</a:t>
            </a:r>
          </a:p>
          <a:p>
            <a:pPr marL="247778" lvl="1" indent="0" defTabSz="241082">
              <a:spcBef>
                <a:spcPts val="0"/>
              </a:spcBef>
              <a:spcAft>
                <a:spcPts val="316"/>
              </a:spcAft>
              <a:buNone/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pl-PL" sz="1213" dirty="0">
              <a:latin typeface="+mj-lt"/>
            </a:endParaRPr>
          </a:p>
          <a:p>
            <a:pPr marL="404269" lvl="1" indent="-156491" defTabSz="241082">
              <a:spcBef>
                <a:spcPts val="0"/>
              </a:spcBef>
              <a:spcAft>
                <a:spcPts val="316"/>
              </a:spcAft>
              <a:buBlip>
                <a:blip r:embed="rId2"/>
              </a:buBlip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pl-PL" sz="1213" dirty="0">
                <a:latin typeface="+mj-lt"/>
              </a:rPr>
              <a:t> środowiskowym</a:t>
            </a:r>
          </a:p>
          <a:p>
            <a:pPr marL="247778" lvl="1" indent="0" defTabSz="241082">
              <a:spcBef>
                <a:spcPts val="0"/>
              </a:spcBef>
              <a:spcAft>
                <a:spcPts val="316"/>
              </a:spcAft>
              <a:buNone/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pl-PL" sz="1213" dirty="0">
              <a:latin typeface="+mj-lt"/>
            </a:endParaRPr>
          </a:p>
          <a:p>
            <a:pPr marL="404269" lvl="1" indent="-156491" defTabSz="241082">
              <a:spcBef>
                <a:spcPts val="0"/>
              </a:spcBef>
              <a:spcAft>
                <a:spcPts val="316"/>
              </a:spcAft>
              <a:buBlip>
                <a:blip r:embed="rId2"/>
              </a:buBlip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pl-PL" sz="1213" dirty="0">
                <a:latin typeface="+mj-lt"/>
              </a:rPr>
              <a:t> </a:t>
            </a:r>
            <a:r>
              <a:rPr lang="pl-PL" sz="1213" dirty="0" smtClean="0">
                <a:latin typeface="+mj-lt"/>
              </a:rPr>
              <a:t>emocjonalno-wolicjonalnym</a:t>
            </a:r>
            <a:endParaRPr lang="pl-PL" sz="1213" dirty="0">
              <a:latin typeface="+mj-lt"/>
            </a:endParaRPr>
          </a:p>
        </p:txBody>
      </p:sp>
      <p:pic>
        <p:nvPicPr>
          <p:cNvPr id="4" name="main-qimg-7a21b1301188c2ea4ed1557c841d2f4c.jpg" descr="main-qimg-7a21b1301188c2ea4ed1557c841d2f4c.jpg">
            <a:extLst>
              <a:ext uri="{FF2B5EF4-FFF2-40B4-BE49-F238E27FC236}">
                <a16:creationId xmlns:a16="http://schemas.microsoft.com/office/drawing/2014/main" id="{004A4AE6-71E9-814B-A447-206D197DA6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65" t="3266" b="3266"/>
          <a:stretch>
            <a:fillRect/>
          </a:stretch>
        </p:blipFill>
        <p:spPr>
          <a:xfrm>
            <a:off x="5114638" y="1026217"/>
            <a:ext cx="2342245" cy="297890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88981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91F4F4-B52A-0E4F-B613-4987165F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722908"/>
            <a:ext cx="1965578" cy="3697684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Postawa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738173-D58C-7A48-9397-B171E774D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017" y="722908"/>
            <a:ext cx="3587495" cy="3697684"/>
          </a:xfrm>
        </p:spPr>
        <p:txBody>
          <a:bodyPr anchor="ctr">
            <a:normAutofit/>
          </a:bodyPr>
          <a:lstStyle/>
          <a:p>
            <a:pPr marL="113844" indent="-113844" defTabSz="241082">
              <a:spcBef>
                <a:spcPts val="0"/>
              </a:spcBef>
              <a:spcAft>
                <a:spcPts val="316"/>
              </a:spcAft>
              <a:buSzPct val="61000"/>
              <a:buBlip>
                <a:blip r:embed="rId2"/>
              </a:buBlip>
              <a:defRPr sz="2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82" dirty="0" err="1">
                <a:latin typeface="+mj-lt"/>
              </a:rPr>
              <a:t>Postawa</a:t>
            </a:r>
            <a:r>
              <a:rPr lang="en-US" sz="1582" dirty="0">
                <a:latin typeface="+mj-lt"/>
              </a:rPr>
              <a:t> </a:t>
            </a:r>
            <a:r>
              <a:rPr lang="en-US" sz="1582" dirty="0" err="1">
                <a:latin typeface="+mj-lt"/>
              </a:rPr>
              <a:t>prawidłowa</a:t>
            </a:r>
            <a:endParaRPr lang="en-US" sz="1582" dirty="0">
              <a:latin typeface="+mj-lt"/>
            </a:endParaRPr>
          </a:p>
          <a:p>
            <a:pPr marL="0" indent="0" defTabSz="241082">
              <a:spcBef>
                <a:spcPts val="0"/>
              </a:spcBef>
              <a:spcAft>
                <a:spcPts val="316"/>
              </a:spcAft>
              <a:buSzPct val="61000"/>
              <a:buNone/>
              <a:defRPr sz="2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582" dirty="0">
              <a:latin typeface="+mj-lt"/>
            </a:endParaRPr>
          </a:p>
          <a:p>
            <a:pPr marL="113844" indent="-113844" defTabSz="241082">
              <a:spcBef>
                <a:spcPts val="0"/>
              </a:spcBef>
              <a:spcAft>
                <a:spcPts val="316"/>
              </a:spcAft>
              <a:buSzPct val="61000"/>
              <a:buBlip>
                <a:blip r:embed="rId2"/>
              </a:buBlip>
              <a:defRPr sz="2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82" dirty="0" err="1">
                <a:latin typeface="+mj-lt"/>
              </a:rPr>
              <a:t>Postawa</a:t>
            </a:r>
            <a:r>
              <a:rPr lang="en-US" sz="1582" dirty="0">
                <a:latin typeface="+mj-lt"/>
              </a:rPr>
              <a:t> </a:t>
            </a:r>
            <a:r>
              <a:rPr lang="en-US" sz="1582" dirty="0" err="1">
                <a:latin typeface="+mj-lt"/>
              </a:rPr>
              <a:t>wadliwa</a:t>
            </a:r>
            <a:endParaRPr lang="en-US" sz="1582" dirty="0">
              <a:latin typeface="+mj-lt"/>
            </a:endParaRPr>
          </a:p>
          <a:p>
            <a:pPr marL="0" indent="0" defTabSz="241082">
              <a:spcBef>
                <a:spcPts val="0"/>
              </a:spcBef>
              <a:spcAft>
                <a:spcPts val="316"/>
              </a:spcAft>
              <a:buSzPct val="61000"/>
              <a:buNone/>
              <a:defRPr sz="2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582" dirty="0">
              <a:latin typeface="+mj-lt"/>
            </a:endParaRPr>
          </a:p>
          <a:p>
            <a:pPr marL="113844" indent="-113844" defTabSz="241082">
              <a:spcBef>
                <a:spcPts val="0"/>
              </a:spcBef>
              <a:spcAft>
                <a:spcPts val="316"/>
              </a:spcAft>
              <a:buSzPct val="61000"/>
              <a:buBlip>
                <a:blip r:embed="rId2"/>
              </a:buBlip>
              <a:defRPr sz="2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82" dirty="0">
                <a:latin typeface="+mj-lt"/>
              </a:rPr>
              <a:t>Wada </a:t>
            </a:r>
            <a:r>
              <a:rPr lang="en-US" sz="1582" dirty="0" err="1">
                <a:latin typeface="+mj-lt"/>
              </a:rPr>
              <a:t>postawy</a:t>
            </a:r>
            <a:endParaRPr lang="en-US" sz="1582" dirty="0">
              <a:latin typeface="+mj-lt"/>
            </a:endParaRPr>
          </a:p>
          <a:p>
            <a:pPr marL="113844" indent="-113844" defTabSz="241082">
              <a:spcBef>
                <a:spcPts val="0"/>
              </a:spcBef>
              <a:spcAft>
                <a:spcPts val="316"/>
              </a:spcAft>
              <a:buSzPct val="61000"/>
              <a:buBlip>
                <a:blip r:embed="rId2"/>
              </a:buBlip>
              <a:defRPr sz="2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582" dirty="0">
              <a:latin typeface="+mj-lt"/>
            </a:endParaRPr>
          </a:p>
          <a:p>
            <a:pPr marL="113844" indent="-113844" defTabSz="241082">
              <a:spcBef>
                <a:spcPts val="0"/>
              </a:spcBef>
              <a:spcAft>
                <a:spcPts val="316"/>
              </a:spcAft>
              <a:buSzPct val="61000"/>
              <a:buBlip>
                <a:blip r:embed="rId2"/>
              </a:buBlip>
              <a:defRPr sz="2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582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1333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ostawa ciała"/>
          <p:cNvSpPr txBox="1">
            <a:spLocks noGrp="1"/>
          </p:cNvSpPr>
          <p:nvPr>
            <p:ph type="title"/>
          </p:nvPr>
        </p:nvSpPr>
        <p:spPr>
          <a:xfrm>
            <a:off x="179513" y="467545"/>
            <a:ext cx="3217674" cy="5920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48220" tIns="24110" rIns="48220" bIns="24110" rtlCol="0" anchor="ctr">
            <a:normAutofit/>
          </a:bodyPr>
          <a:lstStyle/>
          <a:p>
            <a:pPr defTabSz="482163"/>
            <a:r>
              <a:rPr lang="en-US" sz="1846" dirty="0" err="1"/>
              <a:t>Postawa</a:t>
            </a:r>
            <a:r>
              <a:rPr lang="en-US" sz="1846" dirty="0"/>
              <a:t> </a:t>
            </a:r>
            <a:r>
              <a:rPr lang="en-US" sz="1846" dirty="0" err="1"/>
              <a:t>prawidłowa</a:t>
            </a:r>
            <a:endParaRPr lang="en-US" sz="1846" dirty="0"/>
          </a:p>
        </p:txBody>
      </p:sp>
      <p:sp>
        <p:nvSpPr>
          <p:cNvPr id="137" name="Postawa prawidłowa charakteryzuje się:…"/>
          <p:cNvSpPr txBox="1">
            <a:spLocks noGrp="1"/>
          </p:cNvSpPr>
          <p:nvPr>
            <p:ph type="body" idx="1"/>
          </p:nvPr>
        </p:nvSpPr>
        <p:spPr>
          <a:xfrm>
            <a:off x="323529" y="1059584"/>
            <a:ext cx="3073658" cy="3480666"/>
          </a:xfrm>
          <a:prstGeom prst="rect">
            <a:avLst/>
          </a:prstGeom>
        </p:spPr>
        <p:txBody>
          <a:bodyPr vert="horz" lIns="48220" tIns="24110" rIns="48220" bIns="24110" rtlCol="0">
            <a:normAutofit fontScale="92500" lnSpcReduction="10000"/>
          </a:bodyPr>
          <a:lstStyle/>
          <a:p>
            <a:pPr marL="0" indent="-120541" defTabSz="482163">
              <a:spcBef>
                <a:spcPts val="0"/>
              </a:spcBef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postawa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prawidłowa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charakteryzuje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się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-120541" defTabSz="482163">
              <a:spcBef>
                <a:spcPts val="0"/>
              </a:spcBef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marL="159751" indent="-120541" defTabSz="482163">
              <a:spcBef>
                <a:spcPts val="105"/>
              </a:spcBef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prostym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ustawieniem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głowy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-120541" defTabSz="482163">
              <a:spcBef>
                <a:spcPts val="105"/>
              </a:spcBef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marL="159751" indent="-120541" defTabSz="482163">
              <a:spcBef>
                <a:spcPts val="105"/>
              </a:spcBef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kręgosłup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jest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fizjologicznie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wygięty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w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płaszczyźnie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strzałkowej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oraz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prosty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w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płaszczyźnie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czołowej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-120541" defTabSz="482163">
              <a:spcBef>
                <a:spcPts val="105"/>
              </a:spcBef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marL="159751" indent="-120541" defTabSz="482163">
              <a:spcBef>
                <a:spcPts val="105"/>
              </a:spcBef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wysklepioną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klatką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piersiową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-120541" defTabSz="482163">
              <a:spcBef>
                <a:spcPts val="105"/>
              </a:spcBef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marL="159751" indent="-120541" defTabSz="482163">
              <a:spcBef>
                <a:spcPts val="105"/>
              </a:spcBef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miednica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jest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podparta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na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głowach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kości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udowych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-120541" defTabSz="482163">
              <a:spcBef>
                <a:spcPts val="105"/>
              </a:spcBef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marL="159751" indent="-120541" defTabSz="482163">
              <a:spcBef>
                <a:spcPts val="0"/>
              </a:spcBef>
              <a:buFont typeface="Arial" panose="020B0604020202020204" pitchFamily="34" charset="0"/>
              <a:buChar char="•"/>
              <a:defRPr sz="27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kończyny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są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dolne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są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proste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a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stopy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prawidłowo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wysklepione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138" name="Zrzut ekranu 2019-10-28 o 07.52.56.png" descr="Zrzut ekranu 2019-10-28 o 07.52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578495"/>
            <a:ext cx="4841496" cy="38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3547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ostawa nieprawidłowa"/>
          <p:cNvSpPr txBox="1">
            <a:spLocks noGrp="1"/>
          </p:cNvSpPr>
          <p:nvPr>
            <p:ph type="title"/>
          </p:nvPr>
        </p:nvSpPr>
        <p:spPr>
          <a:xfrm>
            <a:off x="107504" y="467545"/>
            <a:ext cx="3744415" cy="5920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48220" tIns="24110" rIns="48220" bIns="24110" rtlCol="0" anchor="ctr">
            <a:normAutofit/>
          </a:bodyPr>
          <a:lstStyle/>
          <a:p>
            <a:pPr defTabSz="482163"/>
            <a:r>
              <a:rPr lang="en-US" sz="1846" dirty="0" err="1"/>
              <a:t>Postawa</a:t>
            </a:r>
            <a:r>
              <a:rPr lang="en-US" sz="1846" dirty="0"/>
              <a:t> </a:t>
            </a:r>
            <a:r>
              <a:rPr lang="en-US" sz="1846" dirty="0" err="1"/>
              <a:t>wadliwa</a:t>
            </a:r>
            <a:endParaRPr lang="en-US" sz="1846" dirty="0"/>
          </a:p>
        </p:txBody>
      </p:sp>
      <p:sp>
        <p:nvSpPr>
          <p:cNvPr id="141" name="„postawa nieprawidłowa, to wszelkie nieprawidłowości sposobu trzymania się pozycji stojącej, manifestujące się odmiennym od normalnego układem ciała”…"/>
          <p:cNvSpPr txBox="1">
            <a:spLocks noGrp="1"/>
          </p:cNvSpPr>
          <p:nvPr>
            <p:ph type="body" idx="1"/>
          </p:nvPr>
        </p:nvSpPr>
        <p:spPr>
          <a:xfrm>
            <a:off x="467545" y="1245644"/>
            <a:ext cx="2929642" cy="3294605"/>
          </a:xfrm>
          <a:prstGeom prst="rect">
            <a:avLst/>
          </a:prstGeom>
        </p:spPr>
        <p:txBody>
          <a:bodyPr vert="horz" lIns="48220" tIns="24110" rIns="48220" bIns="24110" rtlCol="0">
            <a:normAutofit/>
          </a:bodyPr>
          <a:lstStyle/>
          <a:p>
            <a:pPr marL="178400" indent="-120541" defTabSz="482163">
              <a:spcBef>
                <a:spcPts val="1107"/>
              </a:spcBef>
              <a:buFont typeface="Arial" panose="020B0604020202020204" pitchFamily="34" charset="0"/>
              <a:buChar char="•"/>
              <a:defRPr sz="2736"/>
            </a:pPr>
            <a:r>
              <a:rPr lang="en-US" sz="1600" dirty="0" err="1">
                <a:latin typeface="+mj-lt"/>
              </a:rPr>
              <a:t>postawa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nieprawidłowa</a:t>
            </a:r>
            <a:r>
              <a:rPr lang="en-US" sz="1600" dirty="0">
                <a:latin typeface="+mj-lt"/>
              </a:rPr>
              <a:t>, to </a:t>
            </a:r>
            <a:r>
              <a:rPr lang="en-US" sz="1600" dirty="0" err="1">
                <a:latin typeface="+mj-lt"/>
              </a:rPr>
              <a:t>wszelkie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nieprawidłowości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sposobu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trzymania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się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pozycji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stojącej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manifestujące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się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odmiennym</a:t>
            </a:r>
            <a:r>
              <a:rPr lang="en-US" sz="1600" dirty="0">
                <a:latin typeface="+mj-lt"/>
              </a:rPr>
              <a:t> od </a:t>
            </a:r>
            <a:r>
              <a:rPr lang="en-US" sz="1600" dirty="0" err="1">
                <a:latin typeface="+mj-lt"/>
              </a:rPr>
              <a:t>normalnego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układem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ciała</a:t>
            </a:r>
            <a:endParaRPr lang="en-US" sz="1600" dirty="0">
              <a:latin typeface="+mj-lt"/>
            </a:endParaRPr>
          </a:p>
          <a:p>
            <a:pPr marL="178400" indent="-120541" defTabSz="482163">
              <a:spcBef>
                <a:spcPts val="1107"/>
              </a:spcBef>
              <a:buFont typeface="Arial" panose="020B0604020202020204" pitchFamily="34" charset="0"/>
              <a:buChar char="•"/>
              <a:defRPr sz="2736"/>
            </a:pPr>
            <a:endParaRPr lang="en-US" sz="1600" dirty="0">
              <a:latin typeface="+mj-lt"/>
            </a:endParaRPr>
          </a:p>
          <a:p>
            <a:pPr marL="178400" indent="-120541" defTabSz="482163">
              <a:spcBef>
                <a:spcPts val="1107"/>
              </a:spcBef>
              <a:buFont typeface="Arial" panose="020B0604020202020204" pitchFamily="34" charset="0"/>
              <a:buChar char="•"/>
              <a:defRPr sz="2736"/>
            </a:pPr>
            <a:r>
              <a:rPr lang="en-US" sz="1600" dirty="0" err="1">
                <a:latin typeface="+mj-lt"/>
              </a:rPr>
              <a:t>wadliwa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postawa</a:t>
            </a:r>
            <a:endParaRPr lang="en-US" sz="1600" dirty="0">
              <a:latin typeface="+mj-lt"/>
            </a:endParaRPr>
          </a:p>
          <a:p>
            <a:pPr marL="178400" indent="-120541" defTabSz="482163">
              <a:spcBef>
                <a:spcPts val="1107"/>
              </a:spcBef>
              <a:buFont typeface="Arial" panose="020B0604020202020204" pitchFamily="34" charset="0"/>
              <a:buChar char="•"/>
              <a:defRPr sz="2736"/>
            </a:pPr>
            <a:endParaRPr lang="en-US" sz="1600" dirty="0">
              <a:latin typeface="+mj-lt"/>
            </a:endParaRPr>
          </a:p>
          <a:p>
            <a:pPr marL="178400" indent="-120541" defTabSz="482163">
              <a:spcBef>
                <a:spcPts val="1107"/>
              </a:spcBef>
              <a:buFont typeface="Arial" panose="020B0604020202020204" pitchFamily="34" charset="0"/>
              <a:buChar char="•"/>
              <a:defRPr sz="2736"/>
            </a:pPr>
            <a:r>
              <a:rPr lang="en-US" sz="1600" dirty="0" err="1">
                <a:latin typeface="+mj-lt"/>
              </a:rPr>
              <a:t>sylwetka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niedbała</a:t>
            </a:r>
            <a:endParaRPr lang="en-US" sz="1600" dirty="0">
              <a:latin typeface="+mj-lt"/>
            </a:endParaRPr>
          </a:p>
        </p:txBody>
      </p:sp>
      <p:pic>
        <p:nvPicPr>
          <p:cNvPr id="142" name="Bad-Posture-Examples-300x216.png" descr="Bad-Posture-Examples-300x2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245644"/>
            <a:ext cx="3832812" cy="275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432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ostawa nieprawidłowa"/>
          <p:cNvSpPr txBox="1">
            <a:spLocks noGrp="1"/>
          </p:cNvSpPr>
          <p:nvPr>
            <p:ph type="title"/>
          </p:nvPr>
        </p:nvSpPr>
        <p:spPr>
          <a:xfrm>
            <a:off x="0" y="195486"/>
            <a:ext cx="3397186" cy="12052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48220" tIns="24110" rIns="48220" bIns="24110" rtlCol="0" anchor="ctr">
            <a:normAutofit/>
          </a:bodyPr>
          <a:lstStyle/>
          <a:p>
            <a:pPr defTabSz="482163"/>
            <a:r>
              <a:rPr lang="en-US" sz="1846" dirty="0"/>
              <a:t>Wada </a:t>
            </a:r>
            <a:r>
              <a:rPr lang="en-US" sz="1846" dirty="0" err="1"/>
              <a:t>postawy</a:t>
            </a:r>
            <a:endParaRPr lang="en-US" sz="1846" dirty="0"/>
          </a:p>
        </p:txBody>
      </p:sp>
      <p:sp>
        <p:nvSpPr>
          <p:cNvPr id="141" name="„postawa nieprawidłowa, to wszelkie nieprawidłowości sposobu trzymania się pozycji stojącej, manifestujące się odmiennym od normalnego układem ciała”…"/>
          <p:cNvSpPr txBox="1">
            <a:spLocks noGrp="1"/>
          </p:cNvSpPr>
          <p:nvPr>
            <p:ph type="body" idx="1"/>
          </p:nvPr>
        </p:nvSpPr>
        <p:spPr>
          <a:xfrm>
            <a:off x="683569" y="1563638"/>
            <a:ext cx="2713618" cy="2976611"/>
          </a:xfrm>
          <a:prstGeom prst="rect">
            <a:avLst/>
          </a:prstGeom>
        </p:spPr>
        <p:txBody>
          <a:bodyPr vert="horz" lIns="48220" tIns="24110" rIns="48220" bIns="24110" rtlCol="0">
            <a:normAutofit/>
          </a:bodyPr>
          <a:lstStyle/>
          <a:p>
            <a:pPr marL="178400" indent="-120541" defTabSz="482163">
              <a:spcBef>
                <a:spcPts val="1107"/>
              </a:spcBef>
              <a:buFont typeface="Arial" panose="020B0604020202020204" pitchFamily="34" charset="0"/>
              <a:buChar char="•"/>
              <a:defRPr sz="2736"/>
            </a:pPr>
            <a:r>
              <a:rPr lang="en-US" sz="1600" dirty="0">
                <a:latin typeface="+mj-lt"/>
              </a:rPr>
              <a:t>stan </a:t>
            </a:r>
            <a:r>
              <a:rPr lang="en-US" sz="1600" dirty="0" err="1">
                <a:latin typeface="+mj-lt"/>
              </a:rPr>
              <a:t>przeciążenia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lub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zużycie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części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struktur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postawotwórczych</a:t>
            </a:r>
            <a:endParaRPr lang="en-US" sz="1600" dirty="0">
              <a:latin typeface="+mj-lt"/>
            </a:endParaRPr>
          </a:p>
          <a:p>
            <a:pPr marL="178400" indent="-120541" defTabSz="482163">
              <a:spcBef>
                <a:spcPts val="1107"/>
              </a:spcBef>
              <a:buFont typeface="Arial" panose="020B0604020202020204" pitchFamily="34" charset="0"/>
              <a:buChar char="•"/>
              <a:defRPr sz="2736"/>
            </a:pPr>
            <a:r>
              <a:rPr lang="en-US" sz="1600" dirty="0" err="1">
                <a:latin typeface="+mj-lt"/>
              </a:rPr>
              <a:t>następstwo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niekorzystnych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proporcji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rozwoju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organizmu</a:t>
            </a:r>
            <a:r>
              <a:rPr lang="en-US" sz="1600" dirty="0">
                <a:latin typeface="+mj-lt"/>
              </a:rPr>
              <a:t> </a:t>
            </a:r>
          </a:p>
        </p:txBody>
      </p:sp>
      <p:pic>
        <p:nvPicPr>
          <p:cNvPr id="6" name="DEU1VRRWsAE5mgR.jpg" descr="DEU1VRRWsAE5mgR.jpg">
            <a:extLst>
              <a:ext uri="{FF2B5EF4-FFF2-40B4-BE49-F238E27FC236}">
                <a16:creationId xmlns:a16="http://schemas.microsoft.com/office/drawing/2014/main" id="{D96307A9-1E7D-7E43-9283-3D143AD5CD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86" t="26312" r="12754" b="19561"/>
          <a:stretch>
            <a:fillRect/>
          </a:stretch>
        </p:blipFill>
        <p:spPr>
          <a:xfrm>
            <a:off x="3779912" y="1563638"/>
            <a:ext cx="5021556" cy="19630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114609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tyw pakietu Office">
  <a:themeElements>
    <a:clrScheme name="Niestandardowy 1">
      <a:dk1>
        <a:sysClr val="windowText" lastClr="000000"/>
      </a:dk1>
      <a:lt1>
        <a:sysClr val="window" lastClr="FFFFFF"/>
      </a:lt1>
      <a:dk2>
        <a:srgbClr val="007DC1"/>
      </a:dk2>
      <a:lt2>
        <a:srgbClr val="A92037"/>
      </a:lt2>
      <a:accent1>
        <a:srgbClr val="007DC1"/>
      </a:accent1>
      <a:accent2>
        <a:srgbClr val="A92037"/>
      </a:accent2>
      <a:accent3>
        <a:srgbClr val="D8D8D8"/>
      </a:accent3>
      <a:accent4>
        <a:srgbClr val="7F7F7F"/>
      </a:accent4>
      <a:accent5>
        <a:srgbClr val="76923C"/>
      </a:accent5>
      <a:accent6>
        <a:srgbClr val="8DB3E2"/>
      </a:accent6>
      <a:hlink>
        <a:srgbClr val="007DC1"/>
      </a:hlink>
      <a:folHlink>
        <a:srgbClr val="A92037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7116</TotalTime>
  <Words>675</Words>
  <Application>Microsoft Office PowerPoint</Application>
  <PresentationFormat>Pokaz na ekranie (16:9)</PresentationFormat>
  <Paragraphs>157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Motyw pakietu Office</vt:lpstr>
      <vt:lpstr>Prezentacja programu PowerPoint</vt:lpstr>
      <vt:lpstr>Prezentacja programu PowerPoint</vt:lpstr>
      <vt:lpstr>Seminarium</vt:lpstr>
      <vt:lpstr>Postawa</vt:lpstr>
      <vt:lpstr>Postawa</vt:lpstr>
      <vt:lpstr>Postawa</vt:lpstr>
      <vt:lpstr>Postawa prawidłowa</vt:lpstr>
      <vt:lpstr>Postawa wadliwa</vt:lpstr>
      <vt:lpstr>Wada postawy</vt:lpstr>
      <vt:lpstr>Charakterystyka postawy wadliwej wg Kasperczyka </vt:lpstr>
      <vt:lpstr>W pracach:</vt:lpstr>
      <vt:lpstr>Przyczyna</vt:lpstr>
      <vt:lpstr>Profilaktyka</vt:lpstr>
      <vt:lpstr>Przypadki kliniczne</vt:lpstr>
      <vt:lpstr>Badanie kliniczne kręgosłupa</vt:lpstr>
      <vt:lpstr>Badanie radiologiczne kręgosłupa</vt:lpstr>
      <vt:lpstr>Rozpoznanie: Plecy okrągłe</vt:lpstr>
      <vt:lpstr>Rozpoznanie: Plecy okrągłe</vt:lpstr>
      <vt:lpstr>Leczenie: Plecy okrągłe</vt:lpstr>
      <vt:lpstr>Przypadek kliniczny</vt:lpstr>
      <vt:lpstr>Plecy wklęsłe</vt:lpstr>
      <vt:lpstr>Przypadek kliniczny</vt:lpstr>
      <vt:lpstr>Plecy wklęsło-okrągłe</vt:lpstr>
      <vt:lpstr>Przypadek kliniczny</vt:lpstr>
      <vt:lpstr>Skolioza</vt:lpstr>
      <vt:lpstr>Skolioza</vt:lpstr>
      <vt:lpstr>Przypadek kliniczny</vt:lpstr>
      <vt:lpstr>Zaburzenia zosiowania kończyn dolnych</vt:lpstr>
      <vt:lpstr>Zaburzenia zosiowania kończyn dolnych</vt:lpstr>
      <vt:lpstr>Stopy płaskie</vt:lpstr>
      <vt:lpstr>Stopy płaskie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klaudia.zakrzewska</dc:creator>
  <cp:lastModifiedBy>użytkownik</cp:lastModifiedBy>
  <cp:revision>34</cp:revision>
  <dcterms:created xsi:type="dcterms:W3CDTF">2018-06-27T12:17:03Z</dcterms:created>
  <dcterms:modified xsi:type="dcterms:W3CDTF">2019-11-17T20:18:55Z</dcterms:modified>
</cp:coreProperties>
</file>